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65" r:id="rId3"/>
    <p:sldId id="285" r:id="rId4"/>
    <p:sldId id="287" r:id="rId5"/>
    <p:sldId id="288" r:id="rId6"/>
    <p:sldId id="289" r:id="rId7"/>
    <p:sldId id="290" r:id="rId8"/>
    <p:sldId id="291" r:id="rId9"/>
    <p:sldId id="292" r:id="rId10"/>
    <p:sldId id="293" r:id="rId11"/>
    <p:sldId id="294" r:id="rId12"/>
    <p:sldId id="295" r:id="rId13"/>
    <p:sldId id="296" r:id="rId14"/>
    <p:sldId id="297" r:id="rId15"/>
    <p:sldId id="298" r:id="rId16"/>
    <p:sldId id="256" r:id="rId17"/>
    <p:sldId id="274" r:id="rId18"/>
    <p:sldId id="258" r:id="rId19"/>
    <p:sldId id="275" r:id="rId20"/>
    <p:sldId id="259" r:id="rId21"/>
    <p:sldId id="276" r:id="rId22"/>
    <p:sldId id="260" r:id="rId23"/>
    <p:sldId id="261" r:id="rId24"/>
    <p:sldId id="262" r:id="rId25"/>
    <p:sldId id="284" r:id="rId26"/>
    <p:sldId id="263" r:id="rId27"/>
    <p:sldId id="311" r:id="rId28"/>
    <p:sldId id="323" r:id="rId29"/>
    <p:sldId id="312" r:id="rId30"/>
    <p:sldId id="324" r:id="rId31"/>
    <p:sldId id="313" r:id="rId32"/>
    <p:sldId id="325" r:id="rId33"/>
    <p:sldId id="315" r:id="rId34"/>
    <p:sldId id="316" r:id="rId35"/>
  </p:sldIdLst>
  <p:sldSz cx="12192000" cy="6858000"/>
  <p:notesSz cx="7103745" cy="1023429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8512721-9303-4500-8694-2eb9f17334b4}">
          <p14:sldIdLst>
            <p14:sldId id="265"/>
            <p14:sldId id="285"/>
          </p14:sldIdLst>
        </p14:section>
        <p14:section name="Previous studies&#13;" id="{adfe489d-2c26-48b6-8110-624e77bea0e7}">
          <p14:sldIdLst>
            <p14:sldId id="287"/>
            <p14:sldId id="288"/>
            <p14:sldId id="289"/>
            <p14:sldId id="290"/>
            <p14:sldId id="291"/>
            <p14:sldId id="292"/>
            <p14:sldId id="293"/>
            <p14:sldId id="294"/>
            <p14:sldId id="295"/>
            <p14:sldId id="296"/>
            <p14:sldId id="297"/>
            <p14:sldId id="298"/>
          </p14:sldIdLst>
        </p14:section>
        <p14:section name="The results of t=3&#13;" id="{804554ac-ff9d-4b17-8b14-de8268992ef5}">
          <p14:sldIdLst>
            <p14:sldId id="256"/>
            <p14:sldId id="274"/>
            <p14:sldId id="258"/>
            <p14:sldId id="275"/>
            <p14:sldId id="259"/>
            <p14:sldId id="276"/>
            <p14:sldId id="260"/>
            <p14:sldId id="261"/>
            <p14:sldId id="262"/>
            <p14:sldId id="284"/>
            <p14:sldId id="263"/>
          </p14:sldIdLst>
        </p14:section>
        <p14:section name="The results of t=0.5 1 2 5 7 10" id="{fb627e38-d174-4f41-8dfc-ff229c440056}">
          <p14:sldIdLst>
            <p14:sldId id="311"/>
            <p14:sldId id="323"/>
            <p14:sldId id="312"/>
            <p14:sldId id="324"/>
            <p14:sldId id="313"/>
            <p14:sldId id="325"/>
            <p14:sldId id="315"/>
            <p14:sldId id="316"/>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1" autoAdjust="0"/>
    <p:restoredTop sz="94660"/>
  </p:normalViewPr>
  <p:slideViewPr>
    <p:cSldViewPr snapToGrid="0">
      <p:cViewPr varScale="1">
        <p:scale>
          <a:sx n="53" d="100"/>
          <a:sy n="53" d="100"/>
        </p:scale>
        <p:origin x="180" y="54"/>
      </p:cViewPr>
      <p:guideLst/>
    </p:cSldViewPr>
  </p:slideViewPr>
  <p:notesTextViewPr>
    <p:cViewPr>
      <p:scale>
        <a:sx n="1" d="1"/>
        <a:sy n="1" d="1"/>
      </p:scale>
      <p:origin x="0" y="0"/>
    </p:cViewPr>
  </p:notesTextViewPr>
  <p:notesViewPr>
    <p:cSldViewPr snapToGrid="0">
      <p:cViewPr varScale="1">
        <p:scale>
          <a:sx n="41" d="100"/>
          <a:sy n="41" d="100"/>
        </p:scale>
        <p:origin x="1794" y="54"/>
      </p:cViewPr>
      <p:guideLst/>
    </p:cSldViewPr>
  </p:notes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8" Type="http://schemas.openxmlformats.org/officeDocument/2006/relationships/tableStyles" Target="tableStyles.xml"/><Relationship Id="rId37" Type="http://schemas.openxmlformats.org/officeDocument/2006/relationships/viewProps" Target="viewProps.xml"/><Relationship Id="rId36" Type="http://schemas.openxmlformats.org/officeDocument/2006/relationships/presProps" Target="presProps.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FDE934FF-F4E1-47C5-9CA5-30A81DDE2BE4}"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838200" y="365125"/>
            <a:ext cx="10515600" cy="581183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3" name="Date Placeholder 2"/>
          <p:cNvSpPr>
            <a:spLocks noGrp="1"/>
          </p:cNvSpPr>
          <p:nvPr>
            <p:ph type="dt" sz="half" idx="10"/>
          </p:nvPr>
        </p:nvSpPr>
        <p:spPr/>
        <p:txBody>
          <a:bodyPr/>
          <a:lstStyle/>
          <a:p>
            <a:fld id="{FDE934FF-F4E1-47C5-9CA5-30A81DDE2BE4}"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FDE934FF-F4E1-47C5-9CA5-30A81DDE2BE4}"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FDE934FF-F4E1-47C5-9CA5-30A81DDE2BE4}"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FDE934FF-F4E1-47C5-9CA5-30A81DDE2BE4}"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FDE934FF-F4E1-47C5-9CA5-30A81DDE2BE4}"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DE934FF-F4E1-47C5-9CA5-30A81DDE2BE4}"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DE934FF-F4E1-47C5-9CA5-30A81DDE2BE4}"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FDE934FF-F4E1-47C5-9CA5-30A81DDE2BE4}"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FDE934FF-F4E1-47C5-9CA5-30A81DDE2BE4}"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1" Type="http://schemas.openxmlformats.org/officeDocument/2006/relationships/theme" Target="../theme/theme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DE934FF-F4E1-47C5-9CA5-30A81DDE2BE4}" type="datetimeFigureOut">
              <a:rPr lang="en-US" smtClean="0"/>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3561BA9-CDCF-4958-B8AB-66F3BF063E13}"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png"/></Relationships>
</file>

<file path=ppt/slides/_rels/slide1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5.png"/><Relationship Id="rId1" Type="http://schemas.openxmlformats.org/officeDocument/2006/relationships/image" Target="../media/image24.png"/></Relationships>
</file>

<file path=ppt/slides/_rels/slide13.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29.png"/><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1.png"/><Relationship Id="rId1" Type="http://schemas.openxmlformats.org/officeDocument/2006/relationships/image" Target="../media/image30.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33.png"/><Relationship Id="rId1" Type="http://schemas.openxmlformats.org/officeDocument/2006/relationships/image" Target="../media/image32.png"/></Relationships>
</file>

<file path=ppt/slides/_rels/slide1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image" Target="../media/image34.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8.png"/><Relationship Id="rId1" Type="http://schemas.openxmlformats.org/officeDocument/2006/relationships/image" Target="../media/image37.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0.png"/><Relationship Id="rId1" Type="http://schemas.openxmlformats.org/officeDocument/2006/relationships/image" Target="../media/image39.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2.png"/><Relationship Id="rId1" Type="http://schemas.openxmlformats.org/officeDocument/2006/relationships/image" Target="../media/image4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4.png"/><Relationship Id="rId1" Type="http://schemas.openxmlformats.org/officeDocument/2006/relationships/image" Target="../media/image43.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6.png"/><Relationship Id="rId1" Type="http://schemas.openxmlformats.org/officeDocument/2006/relationships/image" Target="../media/image45.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8.png"/><Relationship Id="rId1" Type="http://schemas.openxmlformats.org/officeDocument/2006/relationships/image" Target="../media/image47.png"/></Relationships>
</file>

<file path=ppt/slides/_rels/slide23.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39.png"/><Relationship Id="rId3" Type="http://schemas.openxmlformats.org/officeDocument/2006/relationships/image" Target="../media/image17.png"/><Relationship Id="rId2" Type="http://schemas.openxmlformats.org/officeDocument/2006/relationships/image" Target="../media/image50.png"/><Relationship Id="rId1" Type="http://schemas.openxmlformats.org/officeDocument/2006/relationships/image" Target="../media/image49.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1.png"/></Relationships>
</file>

<file path=ppt/slides/_rels/slide25.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55.png"/><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image" Target="../media/image52.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7.png"/><Relationship Id="rId1" Type="http://schemas.openxmlformats.org/officeDocument/2006/relationships/image" Target="../media/image56.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9.png"/><Relationship Id="rId1" Type="http://schemas.openxmlformats.org/officeDocument/2006/relationships/image" Target="../media/image58.png"/></Relationships>
</file>

<file path=ppt/slides/_rels/slide2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image" Target="../media/image60.png"/></Relationships>
</file>

<file path=ppt/slides/_rels/slide2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image" Target="../media/image6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7.png"/><Relationship Id="rId1" Type="http://schemas.openxmlformats.org/officeDocument/2006/relationships/image" Target="../media/image66.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9.png"/><Relationship Id="rId1" Type="http://schemas.openxmlformats.org/officeDocument/2006/relationships/image" Target="../media/image68.pn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0.png"/></Relationships>
</file>

<file path=ppt/slides/_rels/slide3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image" Target="../media/image71.png"/></Relationships>
</file>

<file path=ppt/slides/_rels/slide4.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png"/><Relationship Id="rId1"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9.png"/><Relationship Id="rId1" Type="http://schemas.openxmlformats.org/officeDocument/2006/relationships/image" Target="../media/image8.png"/></Relationships>
</file>

<file path=ppt/slides/_rels/slide7.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image" Target="../media/image10.png"/></Relationships>
</file>

<file path=ppt/slides/_rels/slide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9.png"/><Relationship Id="rId1"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ctrTitle"/>
          </p:nvPr>
        </p:nvSpPr>
        <p:spPr>
          <a:xfrm>
            <a:off x="1433830" y="680085"/>
            <a:ext cx="9144000" cy="1301750"/>
          </a:xfrm>
        </p:spPr>
        <p:txBody>
          <a:bodyPr/>
          <a:p>
            <a:r>
              <a:rPr lang="en-US"/>
              <a:t>kagome data</a:t>
            </a:r>
            <a:endParaRPr lang="en-US"/>
          </a:p>
        </p:txBody>
      </p:sp>
      <p:pic>
        <p:nvPicPr>
          <p:cNvPr id="4" name="Picture 3" descr="lattice1"/>
          <p:cNvPicPr>
            <a:picLocks noChangeAspect="1"/>
          </p:cNvPicPr>
          <p:nvPr/>
        </p:nvPicPr>
        <p:blipFill>
          <a:blip r:embed="rId1"/>
          <a:stretch>
            <a:fillRect/>
          </a:stretch>
        </p:blipFill>
        <p:spPr>
          <a:xfrm>
            <a:off x="2462530" y="2611120"/>
            <a:ext cx="6746875" cy="29083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Content Placeholder 1"/>
          <p:cNvPicPr>
            <a:picLocks noChangeAspect="1"/>
          </p:cNvPicPr>
          <p:nvPr>
            <p:ph idx="1"/>
          </p:nvPr>
        </p:nvPicPr>
        <p:blipFill>
          <a:blip r:embed="rId1"/>
          <a:stretch>
            <a:fillRect/>
          </a:stretch>
        </p:blipFill>
        <p:spPr>
          <a:xfrm>
            <a:off x="1303655" y="669925"/>
            <a:ext cx="7956550" cy="3689985"/>
          </a:xfrm>
          <a:prstGeom prst="rect">
            <a:avLst/>
          </a:prstGeom>
        </p:spPr>
      </p:pic>
      <p:sp>
        <p:nvSpPr>
          <p:cNvPr id="6" name="Text Box 5"/>
          <p:cNvSpPr txBox="1"/>
          <p:nvPr/>
        </p:nvSpPr>
        <p:spPr>
          <a:xfrm>
            <a:off x="2247265" y="182880"/>
            <a:ext cx="6816725" cy="368300"/>
          </a:xfrm>
          <a:prstGeom prst="rect">
            <a:avLst/>
          </a:prstGeom>
          <a:noFill/>
        </p:spPr>
        <p:txBody>
          <a:bodyPr wrap="square" rtlCol="0" anchor="t">
            <a:spAutoFit/>
          </a:bodyPr>
          <a:p>
            <a:pPr algn="l" fontAlgn="auto">
              <a:lnSpc>
                <a:spcPct val="100000"/>
              </a:lnSpc>
            </a:pPr>
            <a:r>
              <a:rPr lang="en-US" b="1">
                <a:sym typeface="+mn-ea"/>
              </a:rPr>
              <a:t>II Doping critical spin liquid ~ superconducting correlation</a:t>
            </a:r>
            <a:r>
              <a:rPr lang="en-US" b="1"/>
              <a:t>s</a:t>
            </a:r>
            <a:endParaRPr lang="en-US" b="1"/>
          </a:p>
        </p:txBody>
      </p:sp>
      <p:sp>
        <p:nvSpPr>
          <p:cNvPr id="3" name="Text Box 2"/>
          <p:cNvSpPr txBox="1"/>
          <p:nvPr/>
        </p:nvSpPr>
        <p:spPr>
          <a:xfrm>
            <a:off x="1131570" y="4544695"/>
            <a:ext cx="10207625" cy="2030095"/>
          </a:xfrm>
          <a:prstGeom prst="rect">
            <a:avLst/>
          </a:prstGeom>
          <a:noFill/>
        </p:spPr>
        <p:txBody>
          <a:bodyPr wrap="square" rtlCol="0" anchor="t">
            <a:spAutoFit/>
          </a:bodyPr>
          <a:p>
            <a:pPr marL="285750" indent="-285750">
              <a:buFont typeface="Arial" panose="020B0604020202020204" pitchFamily="34" charset="0"/>
              <a:buChar char="•"/>
            </a:pPr>
            <a:r>
              <a:rPr lang="en-US"/>
              <a:t>All types of the SC correlations decay exponentially at long distances for both YC-6 and YC-8 cylinders</a:t>
            </a:r>
            <a:endParaRPr lang="en-US"/>
          </a:p>
          <a:p>
            <a:pPr marL="285750" indent="-285750">
              <a:buFont typeface="Arial" panose="020B0604020202020204" pitchFamily="34" charset="0"/>
              <a:buChar char="•"/>
            </a:pPr>
            <a:r>
              <a:rPr lang="en-US"/>
              <a:t>The SC pair-pair correlations Φ</a:t>
            </a:r>
            <a:r>
              <a:rPr lang="en-US" baseline="-25000"/>
              <a:t>aa</a:t>
            </a:r>
            <a:r>
              <a:rPr lang="en-US"/>
              <a:t>(r) for three different doping concentrations can be well fitted by an exponential function Φ(r) ∼ e</a:t>
            </a:r>
            <a:r>
              <a:rPr lang="en-US" baseline="30000"/>
              <a:t>-r/ξsc</a:t>
            </a:r>
            <a:r>
              <a:rPr lang="en-US"/>
              <a:t> with short SC correlation length ξ</a:t>
            </a:r>
            <a:r>
              <a:rPr lang="en-US" baseline="-25000"/>
              <a:t>sc</a:t>
            </a:r>
            <a:r>
              <a:rPr lang="en-US"/>
              <a:t> = 0.62(2)–0.82(1) lattice spacings</a:t>
            </a:r>
            <a:endParaRPr lang="en-US"/>
          </a:p>
          <a:p>
            <a:pPr marL="285750" indent="-285750">
              <a:buFont typeface="Arial" panose="020B0604020202020204" pitchFamily="34" charset="0"/>
              <a:buChar char="•"/>
            </a:pPr>
            <a:r>
              <a:rPr lang="en-US"/>
              <a:t>There is no (quasi-) long-range superconductivity in lightly doped critical spin liquid phase on the Kagome lattice</a:t>
            </a:r>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Text Box 5"/>
          <p:cNvSpPr txBox="1"/>
          <p:nvPr/>
        </p:nvSpPr>
        <p:spPr>
          <a:xfrm>
            <a:off x="771525" y="582295"/>
            <a:ext cx="5591175" cy="645160"/>
          </a:xfrm>
          <a:prstGeom prst="rect">
            <a:avLst/>
          </a:prstGeom>
          <a:noFill/>
        </p:spPr>
        <p:txBody>
          <a:bodyPr wrap="square" rtlCol="0" anchor="t">
            <a:spAutoFit/>
          </a:bodyPr>
          <a:p>
            <a:pPr algn="l" fontAlgn="auto">
              <a:lnSpc>
                <a:spcPct val="100000"/>
              </a:lnSpc>
            </a:pPr>
            <a:r>
              <a:rPr lang="en-US" b="1">
                <a:sym typeface="+mn-ea"/>
              </a:rPr>
              <a:t>II Doping critical spin liquid ~ charge density (hole)</a:t>
            </a:r>
            <a:endParaRPr lang="en-US" b="1"/>
          </a:p>
        </p:txBody>
      </p:sp>
      <p:pic>
        <p:nvPicPr>
          <p:cNvPr id="2" name="Content Placeholder 1"/>
          <p:cNvPicPr>
            <a:picLocks noChangeAspect="1"/>
          </p:cNvPicPr>
          <p:nvPr>
            <p:ph idx="1"/>
          </p:nvPr>
        </p:nvPicPr>
        <p:blipFill>
          <a:blip r:embed="rId1"/>
          <a:stretch>
            <a:fillRect/>
          </a:stretch>
        </p:blipFill>
        <p:spPr>
          <a:xfrm>
            <a:off x="6819900" y="9525"/>
            <a:ext cx="5101590" cy="2305050"/>
          </a:xfrm>
          <a:prstGeom prst="rect">
            <a:avLst/>
          </a:prstGeom>
        </p:spPr>
      </p:pic>
      <p:pic>
        <p:nvPicPr>
          <p:cNvPr id="3" name="Picture 2"/>
          <p:cNvPicPr>
            <a:picLocks noChangeAspect="1"/>
          </p:cNvPicPr>
          <p:nvPr/>
        </p:nvPicPr>
        <p:blipFill>
          <a:blip r:embed="rId2"/>
          <a:stretch>
            <a:fillRect/>
          </a:stretch>
        </p:blipFill>
        <p:spPr>
          <a:xfrm>
            <a:off x="6819900" y="2307590"/>
            <a:ext cx="5177790" cy="2233930"/>
          </a:xfrm>
          <a:prstGeom prst="rect">
            <a:avLst/>
          </a:prstGeom>
        </p:spPr>
      </p:pic>
      <p:pic>
        <p:nvPicPr>
          <p:cNvPr id="5" name="Picture 4"/>
          <p:cNvPicPr>
            <a:picLocks noChangeAspect="1"/>
          </p:cNvPicPr>
          <p:nvPr/>
        </p:nvPicPr>
        <p:blipFill>
          <a:blip r:embed="rId3"/>
          <a:stretch>
            <a:fillRect/>
          </a:stretch>
        </p:blipFill>
        <p:spPr>
          <a:xfrm>
            <a:off x="6862445" y="4603115"/>
            <a:ext cx="5078095" cy="2207260"/>
          </a:xfrm>
          <a:prstGeom prst="rect">
            <a:avLst/>
          </a:prstGeom>
        </p:spPr>
      </p:pic>
      <p:sp>
        <p:nvSpPr>
          <p:cNvPr id="7" name="Text Box 6"/>
          <p:cNvSpPr txBox="1"/>
          <p:nvPr/>
        </p:nvSpPr>
        <p:spPr>
          <a:xfrm>
            <a:off x="771525" y="1583055"/>
            <a:ext cx="5066030" cy="3692525"/>
          </a:xfrm>
          <a:prstGeom prst="rect">
            <a:avLst/>
          </a:prstGeom>
          <a:noFill/>
        </p:spPr>
        <p:txBody>
          <a:bodyPr wrap="square" rtlCol="0" anchor="t">
            <a:spAutoFit/>
          </a:bodyPr>
          <a:p>
            <a:pPr marL="285750" indent="-285750">
              <a:buFont typeface="Arial" panose="020B0604020202020204" pitchFamily="34" charset="0"/>
              <a:buChar char="•"/>
            </a:pPr>
            <a:r>
              <a:rPr lang="en-US"/>
              <a:t>There is charge stripe (i.e., unidirectional CDW order) at low doping level, e.g., δ = 1/18 for YC-6 cylinders. For higher doping concentrations on YC-6 cylinders and lightly doped cases for both YC-8 and YC-10 cylinders, the CDW order is 2D</a:t>
            </a:r>
            <a:endParaRPr lang="en-US"/>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a:t>The number of the emergent unit cells is equal to the number of doped holes for all doping concentrations, which demonstrates the absence of Cooper pairs in this lightly doped critical spin liquid on the Kagome lattice</a:t>
            </a:r>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Text Box 5"/>
          <p:cNvSpPr txBox="1"/>
          <p:nvPr/>
        </p:nvSpPr>
        <p:spPr>
          <a:xfrm>
            <a:off x="807085" y="452755"/>
            <a:ext cx="3667125" cy="645160"/>
          </a:xfrm>
          <a:prstGeom prst="rect">
            <a:avLst/>
          </a:prstGeom>
          <a:noFill/>
        </p:spPr>
        <p:txBody>
          <a:bodyPr wrap="square" rtlCol="0" anchor="t">
            <a:spAutoFit/>
          </a:bodyPr>
          <a:p>
            <a:pPr algn="l" fontAlgn="auto">
              <a:lnSpc>
                <a:spcPct val="100000"/>
              </a:lnSpc>
            </a:pPr>
            <a:r>
              <a:rPr lang="en-US" b="1">
                <a:sym typeface="+mn-ea"/>
              </a:rPr>
              <a:t>II Doping critical spin liquid ~ charge density (hole)</a:t>
            </a:r>
            <a:endParaRPr lang="en-US" b="1"/>
          </a:p>
        </p:txBody>
      </p:sp>
      <p:pic>
        <p:nvPicPr>
          <p:cNvPr id="8" name="Picture 7"/>
          <p:cNvPicPr>
            <a:picLocks noChangeAspect="1"/>
          </p:cNvPicPr>
          <p:nvPr/>
        </p:nvPicPr>
        <p:blipFill>
          <a:blip r:embed="rId1"/>
          <a:stretch>
            <a:fillRect/>
          </a:stretch>
        </p:blipFill>
        <p:spPr>
          <a:xfrm>
            <a:off x="4811395" y="0"/>
            <a:ext cx="7167245" cy="3369310"/>
          </a:xfrm>
          <a:prstGeom prst="rect">
            <a:avLst/>
          </a:prstGeom>
        </p:spPr>
      </p:pic>
      <p:pic>
        <p:nvPicPr>
          <p:cNvPr id="9" name="Picture 8"/>
          <p:cNvPicPr>
            <a:picLocks noChangeAspect="1"/>
          </p:cNvPicPr>
          <p:nvPr/>
        </p:nvPicPr>
        <p:blipFill>
          <a:blip r:embed="rId2"/>
          <a:stretch>
            <a:fillRect/>
          </a:stretch>
        </p:blipFill>
        <p:spPr>
          <a:xfrm>
            <a:off x="4839970" y="3378835"/>
            <a:ext cx="7352030" cy="3488690"/>
          </a:xfrm>
          <a:prstGeom prst="rect">
            <a:avLst/>
          </a:prstGeom>
        </p:spPr>
      </p:pic>
      <p:sp>
        <p:nvSpPr>
          <p:cNvPr id="10" name="Text Box 9"/>
          <p:cNvSpPr txBox="1"/>
          <p:nvPr/>
        </p:nvSpPr>
        <p:spPr>
          <a:xfrm>
            <a:off x="621665" y="1571625"/>
            <a:ext cx="3737610" cy="3969385"/>
          </a:xfrm>
          <a:prstGeom prst="rect">
            <a:avLst/>
          </a:prstGeom>
          <a:noFill/>
        </p:spPr>
        <p:txBody>
          <a:bodyPr wrap="square" rtlCol="0" anchor="t">
            <a:spAutoFit/>
          </a:bodyPr>
          <a:p>
            <a:pPr marL="285750" indent="-285750">
              <a:buFont typeface="Arial" panose="020B0604020202020204" pitchFamily="34" charset="0"/>
              <a:buChar char="•"/>
            </a:pPr>
            <a:r>
              <a:rPr lang="en-US"/>
              <a:t>The presence of long-range CDW order is directly evidenced by the observed finite amplitude A</a:t>
            </a:r>
            <a:r>
              <a:rPr lang="en-US" baseline="-25000"/>
              <a:t>cdw</a:t>
            </a:r>
            <a:r>
              <a:rPr lang="en-US"/>
              <a:t> in the long-cylinder limit L</a:t>
            </a:r>
            <a:r>
              <a:rPr lang="en-US" baseline="-25000"/>
              <a:t>x</a:t>
            </a:r>
            <a:r>
              <a:rPr lang="en-US"/>
              <a:t> = ∞</a:t>
            </a:r>
            <a:endParaRPr lang="en-US"/>
          </a:p>
          <a:p>
            <a:pPr marL="285750" indent="-285750">
              <a:buFont typeface="Arial" panose="020B0604020202020204" pitchFamily="34" charset="0"/>
              <a:buChar char="•"/>
            </a:pPr>
            <a:r>
              <a:rPr lang="en-US"/>
              <a:t>The ground state of lightly doped critical spin liquid can also be considered as a CDW of spinless holons with </a:t>
            </a:r>
            <a:r>
              <a:rPr lang="en-US">
                <a:solidFill>
                  <a:srgbClr val="FF0000"/>
                </a:solidFill>
              </a:rPr>
              <a:t>spin charge separation</a:t>
            </a:r>
            <a:r>
              <a:rPr lang="en-US"/>
              <a:t>, which is evidenced by the short-range spin-spin correlations and the absence of doping induced magnetic order</a:t>
            </a:r>
            <a:endParaRPr 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Text Box 5"/>
          <p:cNvSpPr txBox="1"/>
          <p:nvPr/>
        </p:nvSpPr>
        <p:spPr>
          <a:xfrm>
            <a:off x="2466975" y="133350"/>
            <a:ext cx="7385685" cy="645160"/>
          </a:xfrm>
          <a:prstGeom prst="rect">
            <a:avLst/>
          </a:prstGeom>
          <a:noFill/>
        </p:spPr>
        <p:txBody>
          <a:bodyPr wrap="square" rtlCol="0" anchor="t">
            <a:spAutoFit/>
          </a:bodyPr>
          <a:p>
            <a:pPr algn="l" fontAlgn="auto">
              <a:lnSpc>
                <a:spcPct val="100000"/>
              </a:lnSpc>
            </a:pPr>
            <a:r>
              <a:rPr lang="en-US" b="1">
                <a:sym typeface="+mn-ea"/>
              </a:rPr>
              <a:t>III Doping chiral spin liquid ~ spin-spin correlation functions and superconducting correlation</a:t>
            </a:r>
            <a:r>
              <a:rPr lang="en-US" b="1"/>
              <a:t>s</a:t>
            </a:r>
            <a:endParaRPr lang="en-US" b="1"/>
          </a:p>
        </p:txBody>
      </p:sp>
      <p:sp>
        <p:nvSpPr>
          <p:cNvPr id="4" name="Text Box 3"/>
          <p:cNvSpPr txBox="1"/>
          <p:nvPr/>
        </p:nvSpPr>
        <p:spPr>
          <a:xfrm>
            <a:off x="453390" y="2304415"/>
            <a:ext cx="4906645" cy="3969385"/>
          </a:xfrm>
          <a:prstGeom prst="rect">
            <a:avLst/>
          </a:prstGeom>
          <a:noFill/>
        </p:spPr>
        <p:txBody>
          <a:bodyPr wrap="square" rtlCol="0" anchor="t">
            <a:spAutoFit/>
          </a:bodyPr>
          <a:p>
            <a:pPr marL="285750" indent="-285750">
              <a:buFont typeface="Arial" panose="020B0604020202020204" pitchFamily="34" charset="0"/>
              <a:buChar char="•"/>
            </a:pPr>
            <a:r>
              <a:rPr lang="en-US">
                <a:sym typeface="+mn-ea"/>
              </a:rPr>
              <a:t>At half-filling, Eq reduces to the J-J</a:t>
            </a:r>
            <a:r>
              <a:rPr lang="en-US" baseline="-25000">
                <a:sym typeface="+mn-ea"/>
              </a:rPr>
              <a:t>χ</a:t>
            </a:r>
            <a:r>
              <a:rPr lang="en-US">
                <a:sym typeface="+mn-ea"/>
              </a:rPr>
              <a:t> model, which has a stable gapped CSL in a larger parameter region </a:t>
            </a:r>
            <a:endParaRPr lang="en-US">
              <a:sym typeface="+mn-ea"/>
            </a:endParaRPr>
          </a:p>
          <a:p>
            <a:pPr marL="285750" indent="-285750">
              <a:buFont typeface="Arial" panose="020B0604020202020204" pitchFamily="34" charset="0"/>
              <a:buChar char="•"/>
            </a:pPr>
            <a:endParaRPr lang="en-US"/>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a:t>For both YC-6 and YC-8 cases, the extracted SC correlation lengths are ξ</a:t>
            </a:r>
            <a:r>
              <a:rPr lang="en-US" baseline="-25000"/>
              <a:t>sc</a:t>
            </a:r>
            <a:r>
              <a:rPr lang="en-US"/>
              <a:t> ∼ 0.8 unit cell, nearly independent on bond types αβ.</a:t>
            </a:r>
            <a:endParaRPr lang="en-US"/>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a:t>F(r) can be fitted by the exponential function F(r) ∼ e</a:t>
            </a:r>
            <a:r>
              <a:rPr lang="en-US" baseline="30000"/>
              <a:t>-r/ξs</a:t>
            </a:r>
            <a:r>
              <a:rPr lang="en-US"/>
              <a:t> with a short correlation length ξ</a:t>
            </a:r>
            <a:r>
              <a:rPr lang="en-US" baseline="-25000"/>
              <a:t>s</a:t>
            </a:r>
            <a:r>
              <a:rPr lang="en-US"/>
              <a:t> ∼ 1.3 and ξ</a:t>
            </a:r>
            <a:r>
              <a:rPr lang="en-US" baseline="-25000"/>
              <a:t>s</a:t>
            </a:r>
            <a:r>
              <a:rPr lang="en-US"/>
              <a:t> ∼ 1.1 unit cell for YC-6 and YC-8 cases, respectively</a:t>
            </a:r>
            <a:endParaRPr lang="en-US"/>
          </a:p>
        </p:txBody>
      </p:sp>
      <p:pic>
        <p:nvPicPr>
          <p:cNvPr id="5" name="Picture 4"/>
          <p:cNvPicPr>
            <a:picLocks noChangeAspect="1"/>
          </p:cNvPicPr>
          <p:nvPr/>
        </p:nvPicPr>
        <p:blipFill>
          <a:blip r:embed="rId1"/>
          <a:stretch>
            <a:fillRect/>
          </a:stretch>
        </p:blipFill>
        <p:spPr>
          <a:xfrm>
            <a:off x="5648960" y="1340485"/>
            <a:ext cx="6190615" cy="2600960"/>
          </a:xfrm>
          <a:prstGeom prst="rect">
            <a:avLst/>
          </a:prstGeom>
        </p:spPr>
      </p:pic>
      <p:pic>
        <p:nvPicPr>
          <p:cNvPr id="7" name="Picture 6"/>
          <p:cNvPicPr>
            <a:picLocks noChangeAspect="1"/>
          </p:cNvPicPr>
          <p:nvPr/>
        </p:nvPicPr>
        <p:blipFill>
          <a:blip r:embed="rId2"/>
          <a:stretch>
            <a:fillRect/>
          </a:stretch>
        </p:blipFill>
        <p:spPr>
          <a:xfrm>
            <a:off x="5648960" y="4141470"/>
            <a:ext cx="6287770" cy="2642235"/>
          </a:xfrm>
          <a:prstGeom prst="rect">
            <a:avLst/>
          </a:prstGeom>
        </p:spPr>
      </p:pic>
      <p:pic>
        <p:nvPicPr>
          <p:cNvPr id="8" name="Content Placeholder 7"/>
          <p:cNvPicPr>
            <a:picLocks noChangeAspect="1"/>
          </p:cNvPicPr>
          <p:nvPr>
            <p:ph idx="1"/>
          </p:nvPr>
        </p:nvPicPr>
        <p:blipFill>
          <a:blip r:embed="rId3"/>
          <a:srcRect r="320"/>
          <a:stretch>
            <a:fillRect/>
          </a:stretch>
        </p:blipFill>
        <p:spPr>
          <a:xfrm>
            <a:off x="548640" y="904875"/>
            <a:ext cx="4811395" cy="1273175"/>
          </a:xfrm>
          <a:prstGeom prst="rect">
            <a:avLst/>
          </a:prstGeom>
        </p:spPr>
      </p:pic>
      <p:sp>
        <p:nvSpPr>
          <p:cNvPr id="9" name="Text Box 8"/>
          <p:cNvSpPr txBox="1"/>
          <p:nvPr/>
        </p:nvSpPr>
        <p:spPr>
          <a:xfrm>
            <a:off x="8149590" y="904875"/>
            <a:ext cx="1961515" cy="368300"/>
          </a:xfrm>
          <a:prstGeom prst="rect">
            <a:avLst/>
          </a:prstGeom>
          <a:noFill/>
        </p:spPr>
        <p:txBody>
          <a:bodyPr wrap="none" rtlCol="0" anchor="t">
            <a:spAutoFit/>
          </a:bodyPr>
          <a:p>
            <a:r>
              <a:rPr lang="en-US" b="1">
                <a:sym typeface="+mn-ea"/>
              </a:rPr>
              <a:t>J = 1 t = 3 J</a:t>
            </a:r>
            <a:r>
              <a:rPr lang="en-US" b="1" baseline="-25000">
                <a:sym typeface="+mn-ea"/>
              </a:rPr>
              <a:t>χ</a:t>
            </a:r>
            <a:r>
              <a:rPr lang="en-US" b="1">
                <a:sym typeface="+mn-ea"/>
              </a:rPr>
              <a:t>=0.5</a:t>
            </a:r>
            <a:endParaRPr lang="en-US" b="1"/>
          </a:p>
        </p:txBody>
      </p:sp>
      <p:pic>
        <p:nvPicPr>
          <p:cNvPr id="10" name="Picture 9"/>
          <p:cNvPicPr>
            <a:picLocks noChangeAspect="1"/>
          </p:cNvPicPr>
          <p:nvPr/>
        </p:nvPicPr>
        <p:blipFill>
          <a:blip r:embed="rId4"/>
          <a:stretch>
            <a:fillRect/>
          </a:stretch>
        </p:blipFill>
        <p:spPr>
          <a:xfrm>
            <a:off x="754380" y="3293745"/>
            <a:ext cx="4834255" cy="27051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Content Placeholder 3"/>
          <p:cNvPicPr>
            <a:picLocks noChangeAspect="1"/>
          </p:cNvPicPr>
          <p:nvPr>
            <p:ph idx="1"/>
          </p:nvPr>
        </p:nvPicPr>
        <p:blipFill>
          <a:blip r:embed="rId1"/>
          <a:stretch>
            <a:fillRect/>
          </a:stretch>
        </p:blipFill>
        <p:spPr>
          <a:xfrm>
            <a:off x="8045450" y="66040"/>
            <a:ext cx="4046220" cy="3301365"/>
          </a:xfrm>
          <a:prstGeom prst="rect">
            <a:avLst/>
          </a:prstGeom>
        </p:spPr>
      </p:pic>
      <p:pic>
        <p:nvPicPr>
          <p:cNvPr id="5" name="Picture 4"/>
          <p:cNvPicPr>
            <a:picLocks noChangeAspect="1"/>
          </p:cNvPicPr>
          <p:nvPr/>
        </p:nvPicPr>
        <p:blipFill>
          <a:blip r:embed="rId2"/>
          <a:stretch>
            <a:fillRect/>
          </a:stretch>
        </p:blipFill>
        <p:spPr>
          <a:xfrm>
            <a:off x="8027035" y="3425825"/>
            <a:ext cx="4100195" cy="3394075"/>
          </a:xfrm>
          <a:prstGeom prst="rect">
            <a:avLst/>
          </a:prstGeom>
        </p:spPr>
      </p:pic>
      <p:sp>
        <p:nvSpPr>
          <p:cNvPr id="6" name="Text Box 5"/>
          <p:cNvSpPr txBox="1"/>
          <p:nvPr/>
        </p:nvSpPr>
        <p:spPr>
          <a:xfrm>
            <a:off x="322580" y="953770"/>
            <a:ext cx="7402830" cy="5339080"/>
          </a:xfrm>
          <a:prstGeom prst="rect">
            <a:avLst/>
          </a:prstGeom>
          <a:noFill/>
        </p:spPr>
        <p:txBody>
          <a:bodyPr wrap="square" rtlCol="0" anchor="t">
            <a:spAutoFit/>
          </a:bodyPr>
          <a:p>
            <a:pPr marL="285750" indent="-285750">
              <a:buFont typeface="Arial" panose="020B0604020202020204" pitchFamily="34" charset="0"/>
              <a:buChar char="•"/>
            </a:pPr>
            <a:r>
              <a:rPr lang="en-US"/>
              <a:t>While it is not very straightforward to establish the absence of hole pairs for 1/12 doping concentration in Fig.8(c), it is clear that for YC-6 cylinders with δ = 1/24 and 1/18 doping concentration as shown in Fig.8(a-b), the number of emergent unit cells is equal to the number of doped holes</a:t>
            </a:r>
            <a:endParaRPr lang="en-US"/>
          </a:p>
          <a:p>
            <a:pPr marL="285750" indent="-285750">
              <a:buFont typeface="Arial" panose="020B0604020202020204" pitchFamily="34" charset="0"/>
              <a:buChar char="•"/>
            </a:pPr>
            <a:endParaRPr lang="en-US" baseline="-25000"/>
          </a:p>
          <a:p>
            <a:pPr marL="285750" indent="-285750">
              <a:buFont typeface="Arial" panose="020B0604020202020204" pitchFamily="34" charset="0"/>
              <a:buChar char="•"/>
            </a:pPr>
            <a:r>
              <a:rPr lang="en-US">
                <a:sym typeface="+mn-ea"/>
              </a:rPr>
              <a:t>Similar charge stripes with one doped hole are observed in the bulk of the YC-8 cylinder with δ = 1/24 doping concentration (Fig.8(d)), indicating that the charge stripes emerged from the doped CSL is </a:t>
            </a:r>
            <a:r>
              <a:rPr lang="en-US">
                <a:solidFill>
                  <a:srgbClr val="FF0000"/>
                </a:solidFill>
                <a:sym typeface="+mn-ea"/>
              </a:rPr>
              <a:t>robust as the systems become wider</a:t>
            </a:r>
            <a:endParaRPr lang="en-US">
              <a:solidFill>
                <a:srgbClr val="FF0000"/>
              </a:solidFill>
            </a:endParaRPr>
          </a:p>
          <a:p>
            <a:pPr marL="285750" indent="-285750">
              <a:buFont typeface="Arial" panose="020B0604020202020204" pitchFamily="34" charset="0"/>
              <a:buChar char="•"/>
            </a:pPr>
            <a:endParaRPr lang="en-US" baseline="-25000"/>
          </a:p>
          <a:p>
            <a:pPr marL="285750" indent="-285750">
              <a:buFont typeface="Arial" panose="020B0604020202020204" pitchFamily="34" charset="0"/>
              <a:buChar char="•"/>
            </a:pPr>
            <a:r>
              <a:rPr lang="en-US">
                <a:sym typeface="+mn-ea"/>
              </a:rPr>
              <a:t>n</a:t>
            </a:r>
            <a:r>
              <a:rPr lang="en-US" baseline="-25000">
                <a:sym typeface="+mn-ea"/>
              </a:rPr>
              <a:t>h</a:t>
            </a:r>
            <a:r>
              <a:rPr lang="en-US">
                <a:sym typeface="+mn-ea"/>
              </a:rPr>
              <a:t>(x) has a strong spatial oscillation whose amplitude </a:t>
            </a:r>
            <a:r>
              <a:rPr lang="en-US">
                <a:solidFill>
                  <a:srgbClr val="FF0000"/>
                </a:solidFill>
                <a:sym typeface="+mn-ea"/>
              </a:rPr>
              <a:t>barely decays or even increases from the boundary to the bulk of the system</a:t>
            </a:r>
            <a:r>
              <a:rPr lang="en-US">
                <a:sym typeface="+mn-ea"/>
              </a:rPr>
              <a:t>. Therefore, </a:t>
            </a:r>
            <a:r>
              <a:rPr lang="en-US">
                <a:solidFill>
                  <a:srgbClr val="FF0000"/>
                </a:solidFill>
                <a:sym typeface="+mn-ea"/>
              </a:rPr>
              <a:t>while we cannot perform the finite-size extrapolation</a:t>
            </a:r>
            <a:r>
              <a:rPr lang="en-US">
                <a:sym typeface="+mn-ea"/>
              </a:rPr>
              <a:t>, it is very likely that such a stripe CDW order appears to be long-ranged in the Lx = ∞ limit for YC-6 and YC-8 cylinders</a:t>
            </a:r>
            <a:endParaRPr lang="en-US">
              <a:sym typeface="+mn-ea"/>
            </a:endParaRPr>
          </a:p>
          <a:p>
            <a:pPr marL="285750" indent="-285750">
              <a:buFont typeface="Arial" panose="020B0604020202020204" pitchFamily="34" charset="0"/>
              <a:buChar char="•"/>
            </a:pPr>
            <a:endParaRPr lang="en-US" baseline="-25000">
              <a:sym typeface="+mn-ea"/>
            </a:endParaRPr>
          </a:p>
          <a:p>
            <a:pPr marL="285750" indent="-285750">
              <a:buFont typeface="Arial" panose="020B0604020202020204" pitchFamily="34" charset="0"/>
              <a:buChar char="•"/>
            </a:pPr>
            <a:r>
              <a:rPr lang="en-US">
                <a:sym typeface="+mn-ea"/>
              </a:rPr>
              <a:t>Moreover, there is no doping induced magnetic order, from which we could conclude that the ground state of the system forms a stripe crystal of spinless holons with spin-charge separation.</a:t>
            </a:r>
            <a:endParaRPr lang="en-US"/>
          </a:p>
        </p:txBody>
      </p:sp>
      <p:sp>
        <p:nvSpPr>
          <p:cNvPr id="7" name="Text Box 6"/>
          <p:cNvSpPr txBox="1"/>
          <p:nvPr/>
        </p:nvSpPr>
        <p:spPr>
          <a:xfrm>
            <a:off x="791845" y="365125"/>
            <a:ext cx="5591175" cy="645160"/>
          </a:xfrm>
          <a:prstGeom prst="rect">
            <a:avLst/>
          </a:prstGeom>
          <a:noFill/>
        </p:spPr>
        <p:txBody>
          <a:bodyPr wrap="square" rtlCol="0" anchor="t">
            <a:spAutoFit/>
          </a:bodyPr>
          <a:p>
            <a:pPr algn="l" fontAlgn="auto">
              <a:lnSpc>
                <a:spcPct val="100000"/>
              </a:lnSpc>
            </a:pPr>
            <a:r>
              <a:rPr lang="en-US" b="1">
                <a:sym typeface="+mn-ea"/>
              </a:rPr>
              <a:t>III Doping chiral spin liquid ~ charge density (hole)</a:t>
            </a:r>
            <a:endParaRPr lang="en-US" b="1"/>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Picture 4"/>
          <p:cNvPicPr>
            <a:picLocks noChangeAspect="1"/>
          </p:cNvPicPr>
          <p:nvPr/>
        </p:nvPicPr>
        <p:blipFill>
          <a:blip r:embed="rId1"/>
          <a:stretch>
            <a:fillRect/>
          </a:stretch>
        </p:blipFill>
        <p:spPr>
          <a:xfrm>
            <a:off x="0" y="862330"/>
            <a:ext cx="12192000" cy="3143885"/>
          </a:xfrm>
          <a:prstGeom prst="rect">
            <a:avLst/>
          </a:prstGeom>
        </p:spPr>
      </p:pic>
      <p:pic>
        <p:nvPicPr>
          <p:cNvPr id="6" name="Picture 5"/>
          <p:cNvPicPr>
            <a:picLocks noChangeAspect="1"/>
          </p:cNvPicPr>
          <p:nvPr/>
        </p:nvPicPr>
        <p:blipFill>
          <a:blip r:embed="rId2"/>
          <a:stretch>
            <a:fillRect/>
          </a:stretch>
        </p:blipFill>
        <p:spPr>
          <a:xfrm>
            <a:off x="0" y="3844290"/>
            <a:ext cx="12192000" cy="3004820"/>
          </a:xfrm>
          <a:prstGeom prst="rect">
            <a:avLst/>
          </a:prstGeom>
        </p:spPr>
      </p:pic>
      <p:sp>
        <p:nvSpPr>
          <p:cNvPr id="2" name="Text Box 1"/>
          <p:cNvSpPr txBox="1"/>
          <p:nvPr/>
        </p:nvSpPr>
        <p:spPr>
          <a:xfrm>
            <a:off x="537210" y="192405"/>
            <a:ext cx="10693400" cy="645160"/>
          </a:xfrm>
          <a:prstGeom prst="rect">
            <a:avLst/>
          </a:prstGeom>
          <a:noFill/>
        </p:spPr>
        <p:txBody>
          <a:bodyPr wrap="none" rtlCol="0">
            <a:spAutoFit/>
          </a:bodyPr>
          <a:p>
            <a:r>
              <a:rPr lang="en-US" sz="3600" b="1"/>
              <a:t>electron density (t1=3 J1=1 t2/t1=0.7 J2/J1=0.49)</a:t>
            </a:r>
            <a:endParaRPr lang="en-US" sz="3600" b="1"/>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Picture 4" descr="electron_density_1d"/>
          <p:cNvPicPr>
            <a:picLocks noChangeAspect="1"/>
          </p:cNvPicPr>
          <p:nvPr/>
        </p:nvPicPr>
        <p:blipFill>
          <a:blip r:embed="rId1"/>
          <a:stretch>
            <a:fillRect/>
          </a:stretch>
        </p:blipFill>
        <p:spPr>
          <a:xfrm>
            <a:off x="6218555" y="1130935"/>
            <a:ext cx="5973445" cy="4177665"/>
          </a:xfrm>
          <a:prstGeom prst="rect">
            <a:avLst/>
          </a:prstGeom>
        </p:spPr>
      </p:pic>
      <p:pic>
        <p:nvPicPr>
          <p:cNvPr id="6" name="Picture 5" descr="electron_density_1d"/>
          <p:cNvPicPr>
            <a:picLocks noChangeAspect="1"/>
          </p:cNvPicPr>
          <p:nvPr/>
        </p:nvPicPr>
        <p:blipFill>
          <a:blip r:embed="rId2"/>
          <a:stretch>
            <a:fillRect/>
          </a:stretch>
        </p:blipFill>
        <p:spPr>
          <a:xfrm>
            <a:off x="229235" y="1130935"/>
            <a:ext cx="5650230" cy="4186555"/>
          </a:xfrm>
          <a:prstGeom prst="rect">
            <a:avLst/>
          </a:prstGeom>
        </p:spPr>
      </p:pic>
      <p:pic>
        <p:nvPicPr>
          <p:cNvPr id="8" name="Picture 7"/>
          <p:cNvPicPr>
            <a:picLocks noChangeAspect="1"/>
          </p:cNvPicPr>
          <p:nvPr/>
        </p:nvPicPr>
        <p:blipFill>
          <a:blip r:embed="rId3"/>
          <a:stretch>
            <a:fillRect/>
          </a:stretch>
        </p:blipFill>
        <p:spPr>
          <a:xfrm>
            <a:off x="1308100" y="5481320"/>
            <a:ext cx="3219450" cy="619125"/>
          </a:xfrm>
          <a:prstGeom prst="rect">
            <a:avLst/>
          </a:prstGeom>
        </p:spPr>
      </p:pic>
      <p:sp>
        <p:nvSpPr>
          <p:cNvPr id="9" name="Text Box 8"/>
          <p:cNvSpPr txBox="1"/>
          <p:nvPr/>
        </p:nvSpPr>
        <p:spPr>
          <a:xfrm>
            <a:off x="1308735" y="6160770"/>
            <a:ext cx="3218815" cy="368300"/>
          </a:xfrm>
          <a:prstGeom prst="rect">
            <a:avLst/>
          </a:prstGeom>
          <a:noFill/>
        </p:spPr>
        <p:txBody>
          <a:bodyPr wrap="square" rtlCol="0" anchor="t">
            <a:spAutoFit/>
          </a:bodyPr>
          <a:p>
            <a:r>
              <a:rPr lang="en-US"/>
              <a:t> (includes both A and B sites)</a:t>
            </a:r>
            <a:endParaRPr 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Picture 2"/>
          <p:cNvPicPr>
            <a:picLocks noChangeAspect="1"/>
          </p:cNvPicPr>
          <p:nvPr/>
        </p:nvPicPr>
        <p:blipFill>
          <a:blip r:embed="rId1"/>
          <a:stretch>
            <a:fillRect/>
          </a:stretch>
        </p:blipFill>
        <p:spPr>
          <a:xfrm>
            <a:off x="0" y="0"/>
            <a:ext cx="12192000" cy="3036570"/>
          </a:xfrm>
          <a:prstGeom prst="rect">
            <a:avLst/>
          </a:prstGeom>
        </p:spPr>
      </p:pic>
      <p:pic>
        <p:nvPicPr>
          <p:cNvPr id="5" name="Picture 4"/>
          <p:cNvPicPr>
            <a:picLocks noChangeAspect="1"/>
          </p:cNvPicPr>
          <p:nvPr/>
        </p:nvPicPr>
        <p:blipFill>
          <a:blip r:embed="rId2"/>
          <a:stretch>
            <a:fillRect/>
          </a:stretch>
        </p:blipFill>
        <p:spPr>
          <a:xfrm>
            <a:off x="0" y="3359150"/>
            <a:ext cx="12192000" cy="2938145"/>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descr="electron_density_1d"/>
          <p:cNvPicPr>
            <a:picLocks noChangeAspect="1"/>
          </p:cNvPicPr>
          <p:nvPr/>
        </p:nvPicPr>
        <p:blipFill>
          <a:blip r:embed="rId1"/>
          <a:stretch>
            <a:fillRect/>
          </a:stretch>
        </p:blipFill>
        <p:spPr>
          <a:xfrm>
            <a:off x="198755" y="1005205"/>
            <a:ext cx="5995035" cy="4191635"/>
          </a:xfrm>
          <a:prstGeom prst="rect">
            <a:avLst/>
          </a:prstGeom>
        </p:spPr>
      </p:pic>
      <p:pic>
        <p:nvPicPr>
          <p:cNvPr id="5" name="Picture 4" descr="electron_density_1d"/>
          <p:cNvPicPr>
            <a:picLocks noChangeAspect="1"/>
          </p:cNvPicPr>
          <p:nvPr/>
        </p:nvPicPr>
        <p:blipFill>
          <a:blip r:embed="rId2"/>
          <a:stretch>
            <a:fillRect/>
          </a:stretch>
        </p:blipFill>
        <p:spPr>
          <a:xfrm>
            <a:off x="6453505" y="1005205"/>
            <a:ext cx="5738495" cy="414401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Picture 2"/>
          <p:cNvPicPr>
            <a:picLocks noChangeAspect="1"/>
          </p:cNvPicPr>
          <p:nvPr/>
        </p:nvPicPr>
        <p:blipFill>
          <a:blip r:embed="rId1"/>
          <a:stretch>
            <a:fillRect/>
          </a:stretch>
        </p:blipFill>
        <p:spPr>
          <a:xfrm>
            <a:off x="0" y="0"/>
            <a:ext cx="12192000" cy="2964180"/>
          </a:xfrm>
          <a:prstGeom prst="rect">
            <a:avLst/>
          </a:prstGeom>
        </p:spPr>
      </p:pic>
      <p:pic>
        <p:nvPicPr>
          <p:cNvPr id="4" name="Picture 3"/>
          <p:cNvPicPr>
            <a:picLocks noChangeAspect="1"/>
          </p:cNvPicPr>
          <p:nvPr/>
        </p:nvPicPr>
        <p:blipFill>
          <a:blip r:embed="rId2"/>
          <a:stretch>
            <a:fillRect/>
          </a:stretch>
        </p:blipFill>
        <p:spPr>
          <a:xfrm>
            <a:off x="0" y="3450590"/>
            <a:ext cx="12192000" cy="293433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Content</a:t>
            </a:r>
            <a:endParaRPr lang="en-US"/>
          </a:p>
        </p:txBody>
      </p:sp>
      <p:sp>
        <p:nvSpPr>
          <p:cNvPr id="3" name="Content Placeholder 2"/>
          <p:cNvSpPr>
            <a:spLocks noGrp="1"/>
          </p:cNvSpPr>
          <p:nvPr>
            <p:ph idx="1"/>
          </p:nvPr>
        </p:nvSpPr>
        <p:spPr/>
        <p:txBody>
          <a:bodyPr/>
          <a:p>
            <a:r>
              <a:rPr lang="en-US"/>
              <a:t>Previous studies</a:t>
            </a:r>
            <a:endParaRPr lang="en-US"/>
          </a:p>
          <a:p>
            <a:r>
              <a:rPr lang="en-US"/>
              <a:t>The results of t=3</a:t>
            </a:r>
            <a:endParaRPr lang="en-US"/>
          </a:p>
          <a:p>
            <a:pPr lvl="1"/>
            <a:r>
              <a:rPr lang="en-US">
                <a:sym typeface="+mn-ea"/>
              </a:rPr>
              <a:t>Electron density</a:t>
            </a:r>
            <a:endParaRPr lang="en-US">
              <a:sym typeface="+mn-ea"/>
            </a:endParaRPr>
          </a:p>
          <a:p>
            <a:pPr lvl="1"/>
            <a:r>
              <a:rPr lang="en-US">
                <a:sym typeface="+mn-ea"/>
              </a:rPr>
              <a:t>Superconductivity correlation</a:t>
            </a:r>
            <a:endParaRPr lang="en-US"/>
          </a:p>
          <a:p>
            <a:r>
              <a:rPr lang="en-US">
                <a:sym typeface="+mn-ea"/>
              </a:rPr>
              <a:t>The results of t=0.5 1 2 5 7 10</a:t>
            </a:r>
            <a:endParaRPr lang="en-US">
              <a:sym typeface="+mn-ea"/>
            </a:endParaRPr>
          </a:p>
          <a:p>
            <a:endParaRPr lang="en-US"/>
          </a:p>
          <a:p>
            <a:endParaRPr lang="en-US"/>
          </a:p>
          <a:p>
            <a:endParaRPr 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electron_density_1d"/>
          <p:cNvPicPr>
            <a:picLocks noChangeAspect="1"/>
          </p:cNvPicPr>
          <p:nvPr/>
        </p:nvPicPr>
        <p:blipFill>
          <a:blip r:embed="rId1"/>
          <a:stretch>
            <a:fillRect/>
          </a:stretch>
        </p:blipFill>
        <p:spPr>
          <a:xfrm>
            <a:off x="0" y="1005840"/>
            <a:ext cx="6044565" cy="4364990"/>
          </a:xfrm>
          <a:prstGeom prst="rect">
            <a:avLst/>
          </a:prstGeom>
        </p:spPr>
      </p:pic>
      <p:pic>
        <p:nvPicPr>
          <p:cNvPr id="3" name="Picture 2" descr="electron_density_1d"/>
          <p:cNvPicPr>
            <a:picLocks noChangeAspect="1"/>
          </p:cNvPicPr>
          <p:nvPr/>
        </p:nvPicPr>
        <p:blipFill>
          <a:blip r:embed="rId2"/>
          <a:stretch>
            <a:fillRect/>
          </a:stretch>
        </p:blipFill>
        <p:spPr>
          <a:xfrm>
            <a:off x="6236970" y="1005205"/>
            <a:ext cx="6045200" cy="4365625"/>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ext Box 2"/>
          <p:cNvSpPr txBox="1"/>
          <p:nvPr/>
        </p:nvSpPr>
        <p:spPr>
          <a:xfrm>
            <a:off x="5877560" y="3997325"/>
            <a:ext cx="5809615" cy="460375"/>
          </a:xfrm>
          <a:prstGeom prst="rect">
            <a:avLst/>
          </a:prstGeom>
          <a:noFill/>
        </p:spPr>
        <p:txBody>
          <a:bodyPr wrap="square" rtlCol="0">
            <a:spAutoFit/>
          </a:bodyPr>
          <a:p>
            <a:r>
              <a:rPr lang="zh-CN" altLang="en-US" sz="2400" b="1"/>
              <a:t>掺杂</a:t>
            </a:r>
            <a:r>
              <a:rPr lang="en-US" altLang="zh-CN" sz="2400" b="1"/>
              <a:t>1/12</a:t>
            </a:r>
            <a:r>
              <a:rPr lang="zh-CN" altLang="en-US" sz="2400" b="1"/>
              <a:t>，</a:t>
            </a:r>
            <a:r>
              <a:rPr lang="en-US" altLang="zh-CN" sz="2400" b="1"/>
              <a:t>1/9</a:t>
            </a:r>
            <a:r>
              <a:rPr lang="zh-CN" altLang="en-US" sz="2400" b="1"/>
              <a:t>时，</a:t>
            </a:r>
            <a:r>
              <a:rPr lang="en-US" altLang="zh-CN" sz="2400" b="1"/>
              <a:t>y</a:t>
            </a:r>
            <a:r>
              <a:rPr lang="zh-CN" altLang="en-US" sz="2400" b="1"/>
              <a:t>方向平移对称性破缺</a:t>
            </a:r>
            <a:endParaRPr lang="zh-CN" altLang="en-US" sz="2400" b="1"/>
          </a:p>
        </p:txBody>
      </p:sp>
      <p:pic>
        <p:nvPicPr>
          <p:cNvPr id="4" name="Picture 3"/>
          <p:cNvPicPr>
            <a:picLocks noChangeAspect="1"/>
          </p:cNvPicPr>
          <p:nvPr/>
        </p:nvPicPr>
        <p:blipFill>
          <a:blip r:embed="rId1"/>
          <a:stretch>
            <a:fillRect/>
          </a:stretch>
        </p:blipFill>
        <p:spPr>
          <a:xfrm>
            <a:off x="0" y="0"/>
            <a:ext cx="12192000" cy="2888615"/>
          </a:xfrm>
          <a:prstGeom prst="rect">
            <a:avLst/>
          </a:prstGeom>
        </p:spPr>
      </p:pic>
      <p:pic>
        <p:nvPicPr>
          <p:cNvPr id="2" name="Picture 1" descr="electron_density_1d"/>
          <p:cNvPicPr>
            <a:picLocks noChangeAspect="1"/>
          </p:cNvPicPr>
          <p:nvPr/>
        </p:nvPicPr>
        <p:blipFill>
          <a:blip r:embed="rId2"/>
          <a:stretch>
            <a:fillRect/>
          </a:stretch>
        </p:blipFill>
        <p:spPr>
          <a:xfrm>
            <a:off x="304800" y="3046730"/>
            <a:ext cx="5192395" cy="3749675"/>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Picture 2" descr="sc_cor"/>
          <p:cNvPicPr>
            <a:picLocks noChangeAspect="1"/>
          </p:cNvPicPr>
          <p:nvPr/>
        </p:nvPicPr>
        <p:blipFill>
          <a:blip r:embed="rId1"/>
          <a:stretch>
            <a:fillRect/>
          </a:stretch>
        </p:blipFill>
        <p:spPr>
          <a:xfrm>
            <a:off x="760095" y="1453515"/>
            <a:ext cx="5278755" cy="3627755"/>
          </a:xfrm>
          <a:prstGeom prst="rect">
            <a:avLst/>
          </a:prstGeom>
        </p:spPr>
      </p:pic>
      <p:pic>
        <p:nvPicPr>
          <p:cNvPr id="4" name="Picture 3" descr="sc_cor"/>
          <p:cNvPicPr>
            <a:picLocks noChangeAspect="1"/>
          </p:cNvPicPr>
          <p:nvPr/>
        </p:nvPicPr>
        <p:blipFill>
          <a:blip r:embed="rId2"/>
          <a:stretch>
            <a:fillRect/>
          </a:stretch>
        </p:blipFill>
        <p:spPr>
          <a:xfrm>
            <a:off x="6179185" y="1385570"/>
            <a:ext cx="5476875" cy="3763645"/>
          </a:xfrm>
          <a:prstGeom prst="rect">
            <a:avLst/>
          </a:prstGeom>
        </p:spPr>
      </p:pic>
      <p:sp>
        <p:nvSpPr>
          <p:cNvPr id="2" name="Text Box 1"/>
          <p:cNvSpPr txBox="1"/>
          <p:nvPr/>
        </p:nvSpPr>
        <p:spPr>
          <a:xfrm>
            <a:off x="640080" y="391160"/>
            <a:ext cx="8408035" cy="583565"/>
          </a:xfrm>
          <a:prstGeom prst="rect">
            <a:avLst/>
          </a:prstGeom>
          <a:noFill/>
        </p:spPr>
        <p:txBody>
          <a:bodyPr wrap="none" rtlCol="0">
            <a:spAutoFit/>
          </a:bodyPr>
          <a:p>
            <a:r>
              <a:rPr lang="en-US" altLang="zh-CN" sz="3200" b="1"/>
              <a:t>superconductivity correlation</a:t>
            </a:r>
            <a:r>
              <a:rPr lang="zh-CN" altLang="en-US" sz="3200" b="1"/>
              <a:t>（</a:t>
            </a:r>
            <a:r>
              <a:rPr lang="en-US" altLang="zh-CN" sz="3200" b="1"/>
              <a:t>a-a bond</a:t>
            </a:r>
            <a:r>
              <a:rPr lang="zh-CN" altLang="en-US" sz="3200" b="1"/>
              <a:t>）</a:t>
            </a:r>
            <a:endParaRPr lang="zh-CN" altLang="en-US" sz="3200" b="1"/>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sc_cor"/>
          <p:cNvPicPr>
            <a:picLocks noChangeAspect="1"/>
          </p:cNvPicPr>
          <p:nvPr/>
        </p:nvPicPr>
        <p:blipFill>
          <a:blip r:embed="rId1"/>
          <a:stretch>
            <a:fillRect/>
          </a:stretch>
        </p:blipFill>
        <p:spPr>
          <a:xfrm>
            <a:off x="7441565" y="198120"/>
            <a:ext cx="4192270" cy="2881630"/>
          </a:xfrm>
          <a:prstGeom prst="rect">
            <a:avLst/>
          </a:prstGeom>
        </p:spPr>
      </p:pic>
      <p:pic>
        <p:nvPicPr>
          <p:cNvPr id="6" name="Picture 5"/>
          <p:cNvPicPr>
            <a:picLocks noChangeAspect="1"/>
          </p:cNvPicPr>
          <p:nvPr/>
        </p:nvPicPr>
        <p:blipFill>
          <a:blip r:embed="rId2"/>
          <a:stretch>
            <a:fillRect/>
          </a:stretch>
        </p:blipFill>
        <p:spPr>
          <a:xfrm>
            <a:off x="265430" y="610870"/>
            <a:ext cx="6625590" cy="3111500"/>
          </a:xfrm>
          <a:prstGeom prst="rect">
            <a:avLst/>
          </a:prstGeom>
        </p:spPr>
      </p:pic>
      <p:pic>
        <p:nvPicPr>
          <p:cNvPr id="7" name="Picture 6"/>
          <p:cNvPicPr>
            <a:picLocks noChangeAspect="1"/>
          </p:cNvPicPr>
          <p:nvPr/>
        </p:nvPicPr>
        <p:blipFill>
          <a:blip r:embed="rId3"/>
          <a:stretch>
            <a:fillRect/>
          </a:stretch>
        </p:blipFill>
        <p:spPr>
          <a:xfrm>
            <a:off x="478790" y="3795395"/>
            <a:ext cx="6199505" cy="1304925"/>
          </a:xfrm>
          <a:prstGeom prst="rect">
            <a:avLst/>
          </a:prstGeom>
        </p:spPr>
      </p:pic>
      <p:sp>
        <p:nvSpPr>
          <p:cNvPr id="8" name="Text Box 7"/>
          <p:cNvSpPr txBox="1"/>
          <p:nvPr/>
        </p:nvSpPr>
        <p:spPr>
          <a:xfrm>
            <a:off x="407670" y="5481320"/>
            <a:ext cx="6341745" cy="829945"/>
          </a:xfrm>
          <a:prstGeom prst="rect">
            <a:avLst/>
          </a:prstGeom>
          <a:noFill/>
        </p:spPr>
        <p:txBody>
          <a:bodyPr wrap="square" rtlCol="0">
            <a:spAutoFit/>
          </a:bodyPr>
          <a:p>
            <a:r>
              <a:rPr lang="zh-CN" altLang="en-US" sz="2400" b="1"/>
              <a:t>超导</a:t>
            </a:r>
            <a:r>
              <a:rPr lang="zh-CN" altLang="en-US" sz="2400" b="1"/>
              <a:t>关联量级在</a:t>
            </a:r>
            <a:r>
              <a:rPr lang="en-US" altLang="zh-CN" sz="2400" b="1"/>
              <a:t>10-3</a:t>
            </a:r>
            <a:r>
              <a:rPr lang="zh-CN" altLang="en-US" sz="2400" b="1"/>
              <a:t>到</a:t>
            </a:r>
            <a:r>
              <a:rPr lang="en-US" altLang="zh-CN" sz="2400" b="1"/>
              <a:t>10-7</a:t>
            </a:r>
            <a:r>
              <a:rPr lang="zh-CN" altLang="en-US" sz="2400" b="1"/>
              <a:t>之间，相比于原始</a:t>
            </a:r>
            <a:r>
              <a:rPr lang="en-US" altLang="zh-CN" sz="2400" b="1"/>
              <a:t>t-J</a:t>
            </a:r>
            <a:r>
              <a:rPr lang="zh-CN" altLang="en-US" sz="2400" b="1"/>
              <a:t>模型来说，衰减变慢</a:t>
            </a:r>
            <a:endParaRPr lang="zh-CN" altLang="en-US" sz="2400" b="1"/>
          </a:p>
        </p:txBody>
      </p:sp>
      <p:pic>
        <p:nvPicPr>
          <p:cNvPr id="9" name="Picture 8" descr="electron_density_1d"/>
          <p:cNvPicPr>
            <a:picLocks noChangeAspect="1"/>
          </p:cNvPicPr>
          <p:nvPr/>
        </p:nvPicPr>
        <p:blipFill>
          <a:blip r:embed="rId4"/>
          <a:stretch>
            <a:fillRect/>
          </a:stretch>
        </p:blipFill>
        <p:spPr>
          <a:xfrm>
            <a:off x="7441565" y="3212465"/>
            <a:ext cx="4262755" cy="2981325"/>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descr="sc_cor_linear"/>
          <p:cNvPicPr>
            <a:picLocks noChangeAspect="1"/>
          </p:cNvPicPr>
          <p:nvPr/>
        </p:nvPicPr>
        <p:blipFill>
          <a:blip r:embed="rId1"/>
          <a:stretch>
            <a:fillRect/>
          </a:stretch>
        </p:blipFill>
        <p:spPr>
          <a:xfrm>
            <a:off x="2313305" y="212090"/>
            <a:ext cx="8002270" cy="590804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sc_cor"/>
          <p:cNvPicPr>
            <a:picLocks noChangeAspect="1"/>
          </p:cNvPicPr>
          <p:nvPr/>
        </p:nvPicPr>
        <p:blipFill>
          <a:blip r:embed="rId1"/>
          <a:stretch>
            <a:fillRect/>
          </a:stretch>
        </p:blipFill>
        <p:spPr>
          <a:xfrm>
            <a:off x="1099820" y="3001645"/>
            <a:ext cx="4334510" cy="2978785"/>
          </a:xfrm>
          <a:prstGeom prst="rect">
            <a:avLst/>
          </a:prstGeom>
        </p:spPr>
      </p:pic>
      <p:pic>
        <p:nvPicPr>
          <p:cNvPr id="3" name="Picture 2" descr="sc_cor"/>
          <p:cNvPicPr>
            <a:picLocks noChangeAspect="1"/>
          </p:cNvPicPr>
          <p:nvPr/>
        </p:nvPicPr>
        <p:blipFill>
          <a:blip r:embed="rId2"/>
          <a:stretch>
            <a:fillRect/>
          </a:stretch>
        </p:blipFill>
        <p:spPr>
          <a:xfrm>
            <a:off x="6268085" y="2992120"/>
            <a:ext cx="4333240" cy="2979420"/>
          </a:xfrm>
          <a:prstGeom prst="rect">
            <a:avLst/>
          </a:prstGeom>
        </p:spPr>
      </p:pic>
      <p:pic>
        <p:nvPicPr>
          <p:cNvPr id="5" name="Picture 4" descr="sc_cor"/>
          <p:cNvPicPr>
            <a:picLocks noChangeAspect="1"/>
          </p:cNvPicPr>
          <p:nvPr/>
        </p:nvPicPr>
        <p:blipFill>
          <a:blip r:embed="rId3"/>
          <a:stretch>
            <a:fillRect/>
          </a:stretch>
        </p:blipFill>
        <p:spPr>
          <a:xfrm>
            <a:off x="6268085" y="52070"/>
            <a:ext cx="4333875" cy="2978150"/>
          </a:xfrm>
          <a:prstGeom prst="rect">
            <a:avLst/>
          </a:prstGeom>
        </p:spPr>
      </p:pic>
      <p:pic>
        <p:nvPicPr>
          <p:cNvPr id="6" name="Picture 5" descr="sc_cor"/>
          <p:cNvPicPr>
            <a:picLocks noChangeAspect="1"/>
          </p:cNvPicPr>
          <p:nvPr/>
        </p:nvPicPr>
        <p:blipFill>
          <a:blip r:embed="rId4"/>
          <a:stretch>
            <a:fillRect/>
          </a:stretch>
        </p:blipFill>
        <p:spPr>
          <a:xfrm>
            <a:off x="1118870" y="120650"/>
            <a:ext cx="4232910" cy="290957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ext Box 4"/>
          <p:cNvSpPr txBox="1"/>
          <p:nvPr/>
        </p:nvSpPr>
        <p:spPr>
          <a:xfrm>
            <a:off x="579755" y="289560"/>
            <a:ext cx="11032490" cy="460375"/>
          </a:xfrm>
          <a:prstGeom prst="rect">
            <a:avLst/>
          </a:prstGeom>
          <a:noFill/>
        </p:spPr>
        <p:txBody>
          <a:bodyPr wrap="none" rtlCol="0">
            <a:spAutoFit/>
          </a:bodyPr>
          <a:p>
            <a:pPr algn="l"/>
            <a:r>
              <a:rPr lang="en-US" sz="2400" b="1">
                <a:sym typeface="+mn-ea"/>
              </a:rPr>
              <a:t>electron density : YC-6，Lx=16，</a:t>
            </a:r>
            <a:r>
              <a:rPr lang="en-US" sz="2400" b="1">
                <a:sym typeface="+mn-ea"/>
              </a:rPr>
              <a:t>doping=1/18</a:t>
            </a:r>
            <a:r>
              <a:rPr lang="zh-CN" altLang="en-US" sz="2400" b="1">
                <a:sym typeface="+mn-ea"/>
              </a:rPr>
              <a:t>，</a:t>
            </a:r>
            <a:r>
              <a:rPr lang="en-US" sz="2400" b="1">
                <a:sym typeface="+mn-ea"/>
              </a:rPr>
              <a:t>2000state</a:t>
            </a:r>
            <a:r>
              <a:rPr lang="zh-CN" altLang="en-US" sz="2400" b="1">
                <a:sym typeface="+mn-ea"/>
              </a:rPr>
              <a:t>，</a:t>
            </a:r>
            <a:r>
              <a:rPr lang="en-US" sz="2400" b="1">
                <a:sym typeface="+mn-ea"/>
              </a:rPr>
              <a:t>14sweep</a:t>
            </a:r>
            <a:r>
              <a:rPr lang="zh-CN" altLang="en-US" sz="2400" b="1">
                <a:sym typeface="+mn-ea"/>
              </a:rPr>
              <a:t>，</a:t>
            </a:r>
            <a:r>
              <a:rPr lang="en-US" sz="2400" b="1">
                <a:sym typeface="+mn-ea"/>
              </a:rPr>
              <a:t>rb37</a:t>
            </a:r>
            <a:endParaRPr lang="en-US" sz="2400" b="1">
              <a:sym typeface="+mn-ea"/>
            </a:endParaRPr>
          </a:p>
        </p:txBody>
      </p:sp>
      <p:pic>
        <p:nvPicPr>
          <p:cNvPr id="6" name="Picture 5" descr="electron_density_1d"/>
          <p:cNvPicPr>
            <a:picLocks noChangeAspect="1"/>
          </p:cNvPicPr>
          <p:nvPr/>
        </p:nvPicPr>
        <p:blipFill>
          <a:blip r:embed="rId1"/>
          <a:stretch>
            <a:fillRect/>
          </a:stretch>
        </p:blipFill>
        <p:spPr>
          <a:xfrm>
            <a:off x="297180" y="1179195"/>
            <a:ext cx="5476875" cy="4076065"/>
          </a:xfrm>
          <a:prstGeom prst="rect">
            <a:avLst/>
          </a:prstGeom>
        </p:spPr>
      </p:pic>
      <p:pic>
        <p:nvPicPr>
          <p:cNvPr id="7" name="Picture 6" descr="electron_density_1d"/>
          <p:cNvPicPr>
            <a:picLocks noChangeAspect="1"/>
          </p:cNvPicPr>
          <p:nvPr/>
        </p:nvPicPr>
        <p:blipFill>
          <a:blip r:embed="rId2"/>
          <a:stretch>
            <a:fillRect/>
          </a:stretch>
        </p:blipFill>
        <p:spPr>
          <a:xfrm>
            <a:off x="6195695" y="1179195"/>
            <a:ext cx="5476875" cy="4075430"/>
          </a:xfrm>
          <a:prstGeom prst="rect">
            <a:avLst/>
          </a:prstGeom>
        </p:spPr>
      </p:pic>
      <p:sp>
        <p:nvSpPr>
          <p:cNvPr id="9" name="Text Box 8"/>
          <p:cNvSpPr txBox="1"/>
          <p:nvPr/>
        </p:nvSpPr>
        <p:spPr>
          <a:xfrm>
            <a:off x="922655" y="5506720"/>
            <a:ext cx="8194675" cy="706755"/>
          </a:xfrm>
          <a:prstGeom prst="rect">
            <a:avLst/>
          </a:prstGeom>
          <a:noFill/>
        </p:spPr>
        <p:txBody>
          <a:bodyPr wrap="square" rtlCol="0">
            <a:spAutoFit/>
          </a:bodyPr>
          <a:p>
            <a:r>
              <a:rPr lang="en-US" altLang="zh-CN" sz="2000" b="1">
                <a:latin typeface="Songti SC Regular" panose="02010600040101010101" charset="-122"/>
                <a:ea typeface="Songti SC Regular" panose="02010600040101010101" charset="-122"/>
                <a:cs typeface="Songti SC Regular" panose="02010600040101010101" charset="-122"/>
              </a:rPr>
              <a:t>t=0.5/1</a:t>
            </a:r>
            <a:r>
              <a:rPr lang="zh-CN" altLang="en-US" sz="2000" b="1">
                <a:latin typeface="Songti SC Regular" panose="02010600040101010101" charset="-122"/>
                <a:ea typeface="Songti SC Regular" panose="02010600040101010101" charset="-122"/>
                <a:cs typeface="Songti SC Regular" panose="02010600040101010101" charset="-122"/>
              </a:rPr>
              <a:t>时，系统都具有</a:t>
            </a:r>
            <a:r>
              <a:rPr lang="en-US" altLang="zh-CN" sz="2000" b="1">
                <a:latin typeface="Songti SC Regular" panose="02010600040101010101" charset="-122"/>
                <a:ea typeface="Songti SC Regular" panose="02010600040101010101" charset="-122"/>
                <a:cs typeface="Songti SC Regular" panose="02010600040101010101" charset="-122"/>
              </a:rPr>
              <a:t>y</a:t>
            </a:r>
            <a:r>
              <a:rPr lang="zh-CN" altLang="en-US" sz="2000" b="1">
                <a:latin typeface="Songti SC Regular" panose="02010600040101010101" charset="-122"/>
                <a:ea typeface="Songti SC Regular" panose="02010600040101010101" charset="-122"/>
                <a:cs typeface="Songti SC Regular" panose="02010600040101010101" charset="-122"/>
              </a:rPr>
              <a:t>方向平移对称性，电子分布与</a:t>
            </a:r>
            <a:r>
              <a:rPr lang="en-US" altLang="zh-CN" sz="2000" b="1">
                <a:latin typeface="Songti SC Regular" panose="02010600040101010101" charset="-122"/>
                <a:ea typeface="Songti SC Regular" panose="02010600040101010101" charset="-122"/>
                <a:cs typeface="Songti SC Regular" panose="02010600040101010101" charset="-122"/>
              </a:rPr>
              <a:t>t=3</a:t>
            </a:r>
            <a:r>
              <a:rPr lang="zh-CN" altLang="en-US" sz="2000" b="1">
                <a:latin typeface="Songti SC Regular" panose="02010600040101010101" charset="-122"/>
                <a:ea typeface="Songti SC Regular" panose="02010600040101010101" charset="-122"/>
                <a:cs typeface="Songti SC Regular" panose="02010600040101010101" charset="-122"/>
              </a:rPr>
              <a:t>有差异</a:t>
            </a:r>
            <a:r>
              <a:rPr lang="en-US" altLang="zh-CN" sz="2000" b="1">
                <a:latin typeface="Songti SC Regular" panose="02010600040101010101" charset="-122"/>
                <a:ea typeface="Songti SC Regular" panose="02010600040101010101" charset="-122"/>
                <a:cs typeface="Songti SC Regular" panose="02010600040101010101" charset="-122"/>
              </a:rPr>
              <a:t>(t</a:t>
            </a:r>
            <a:r>
              <a:rPr lang="zh-CN" altLang="en-US" sz="2000" b="1">
                <a:latin typeface="Songti SC Regular" panose="02010600040101010101" charset="-122"/>
                <a:ea typeface="Songti SC Regular" panose="02010600040101010101" charset="-122"/>
                <a:cs typeface="Songti SC Regular" panose="02010600040101010101" charset="-122"/>
              </a:rPr>
              <a:t>变小时边界电子密度下降</a:t>
            </a:r>
            <a:r>
              <a:rPr lang="en-US" altLang="zh-CN" sz="2000" b="1">
                <a:latin typeface="Songti SC Regular" panose="02010600040101010101" charset="-122"/>
                <a:ea typeface="Songti SC Regular" panose="02010600040101010101" charset="-122"/>
                <a:cs typeface="Songti SC Regular" panose="02010600040101010101" charset="-122"/>
              </a:rPr>
              <a:t>)</a:t>
            </a:r>
            <a:r>
              <a:rPr lang="zh-CN" altLang="en-US" sz="2000" b="1">
                <a:latin typeface="Songti SC Regular" panose="02010600040101010101" charset="-122"/>
                <a:ea typeface="Songti SC Regular" panose="02010600040101010101" charset="-122"/>
                <a:cs typeface="Songti SC Regular" panose="02010600040101010101" charset="-122"/>
              </a:rPr>
              <a:t>，但</a:t>
            </a:r>
            <a:r>
              <a:rPr lang="en-US" altLang="zh-CN" sz="2000" b="1">
                <a:latin typeface="Songti SC Regular" panose="02010600040101010101" charset="-122"/>
                <a:ea typeface="Songti SC Regular" panose="02010600040101010101" charset="-122"/>
                <a:cs typeface="Songti SC Regular" panose="02010600040101010101" charset="-122"/>
              </a:rPr>
              <a:t>CDW</a:t>
            </a:r>
            <a:r>
              <a:rPr lang="zh-CN" altLang="en-US" sz="2000" b="1">
                <a:latin typeface="Songti SC Regular" panose="02010600040101010101" charset="-122"/>
                <a:ea typeface="Songti SC Regular" panose="02010600040101010101" charset="-122"/>
                <a:cs typeface="Songti SC Regular" panose="02010600040101010101" charset="-122"/>
              </a:rPr>
              <a:t>的周期都是</a:t>
            </a:r>
            <a:r>
              <a:rPr lang="en-US" altLang="zh-CN" sz="2000" b="1">
                <a:latin typeface="Songti SC Regular" panose="02010600040101010101" charset="-122"/>
                <a:ea typeface="Songti SC Regular" panose="02010600040101010101" charset="-122"/>
                <a:cs typeface="Songti SC Regular" panose="02010600040101010101" charset="-122"/>
              </a:rPr>
              <a:t>4</a:t>
            </a:r>
            <a:r>
              <a:rPr lang="zh-CN" altLang="en-US" sz="2000" b="1">
                <a:latin typeface="Songti SC Regular" panose="02010600040101010101" charset="-122"/>
                <a:ea typeface="Songti SC Regular" panose="02010600040101010101" charset="-122"/>
                <a:cs typeface="Songti SC Regular" panose="02010600040101010101" charset="-122"/>
              </a:rPr>
              <a:t>，振幅也都是</a:t>
            </a:r>
            <a:r>
              <a:rPr lang="en-US" altLang="zh-CN" sz="2000" b="1">
                <a:latin typeface="Songti SC Regular" panose="02010600040101010101" charset="-122"/>
                <a:ea typeface="Songti SC Regular" panose="02010600040101010101" charset="-122"/>
                <a:cs typeface="Songti SC Regular" panose="02010600040101010101" charset="-122"/>
              </a:rPr>
              <a:t>0.01</a:t>
            </a:r>
            <a:r>
              <a:rPr lang="zh-CN" altLang="en-US" sz="2000" b="1">
                <a:latin typeface="Songti SC Regular" panose="02010600040101010101" charset="-122"/>
                <a:ea typeface="Songti SC Regular" panose="02010600040101010101" charset="-122"/>
                <a:cs typeface="Songti SC Regular" panose="02010600040101010101" charset="-122"/>
              </a:rPr>
              <a:t>左右</a:t>
            </a:r>
            <a:endParaRPr lang="zh-CN" altLang="en-US" sz="2000" b="1">
              <a:latin typeface="Songti SC Regular" panose="02010600040101010101" charset="-122"/>
              <a:ea typeface="Songti SC Regular" panose="02010600040101010101" charset="-122"/>
              <a:cs typeface="Songti SC Regular" panose="02010600040101010101" charset="-122"/>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a:picLocks noChangeAspect="1"/>
          </p:cNvPicPr>
          <p:nvPr/>
        </p:nvPicPr>
        <p:blipFill>
          <a:blip r:embed="rId1"/>
          <a:stretch>
            <a:fillRect/>
          </a:stretch>
        </p:blipFill>
        <p:spPr>
          <a:xfrm>
            <a:off x="0" y="222250"/>
            <a:ext cx="12192000" cy="3019425"/>
          </a:xfrm>
          <a:prstGeom prst="rect">
            <a:avLst/>
          </a:prstGeom>
        </p:spPr>
      </p:pic>
      <p:pic>
        <p:nvPicPr>
          <p:cNvPr id="3" name="Picture 2"/>
          <p:cNvPicPr>
            <a:picLocks noChangeAspect="1"/>
          </p:cNvPicPr>
          <p:nvPr/>
        </p:nvPicPr>
        <p:blipFill>
          <a:blip r:embed="rId2"/>
          <a:stretch>
            <a:fillRect/>
          </a:stretch>
        </p:blipFill>
        <p:spPr>
          <a:xfrm>
            <a:off x="0" y="3482340"/>
            <a:ext cx="12192000" cy="2944495"/>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8" name="Picture 7" descr="electron_density_1d_1"/>
          <p:cNvPicPr>
            <a:picLocks noChangeAspect="1"/>
          </p:cNvPicPr>
          <p:nvPr/>
        </p:nvPicPr>
        <p:blipFill>
          <a:blip r:embed="rId1"/>
          <a:stretch>
            <a:fillRect/>
          </a:stretch>
        </p:blipFill>
        <p:spPr>
          <a:xfrm>
            <a:off x="3557270" y="0"/>
            <a:ext cx="4920615" cy="3490595"/>
          </a:xfrm>
          <a:prstGeom prst="rect">
            <a:avLst/>
          </a:prstGeom>
        </p:spPr>
      </p:pic>
      <p:pic>
        <p:nvPicPr>
          <p:cNvPr id="5" name="Picture 4" descr="electron_density_1d"/>
          <p:cNvPicPr>
            <a:picLocks noChangeAspect="1"/>
          </p:cNvPicPr>
          <p:nvPr/>
        </p:nvPicPr>
        <p:blipFill>
          <a:blip r:embed="rId2"/>
          <a:stretch>
            <a:fillRect/>
          </a:stretch>
        </p:blipFill>
        <p:spPr>
          <a:xfrm>
            <a:off x="7382510" y="3257550"/>
            <a:ext cx="4809490" cy="3579495"/>
          </a:xfrm>
          <a:prstGeom prst="rect">
            <a:avLst/>
          </a:prstGeom>
        </p:spPr>
      </p:pic>
      <p:pic>
        <p:nvPicPr>
          <p:cNvPr id="4" name="Picture 3" descr="electron_density_1d"/>
          <p:cNvPicPr>
            <a:picLocks noChangeAspect="1"/>
          </p:cNvPicPr>
          <p:nvPr/>
        </p:nvPicPr>
        <p:blipFill>
          <a:blip r:embed="rId3"/>
          <a:stretch>
            <a:fillRect/>
          </a:stretch>
        </p:blipFill>
        <p:spPr>
          <a:xfrm>
            <a:off x="252730" y="3168015"/>
            <a:ext cx="4991100" cy="3714115"/>
          </a:xfrm>
          <a:prstGeom prst="rect">
            <a:avLst/>
          </a:prstGeom>
        </p:spPr>
      </p:pic>
      <p:sp>
        <p:nvSpPr>
          <p:cNvPr id="9" name="Text Box 8"/>
          <p:cNvSpPr txBox="1"/>
          <p:nvPr/>
        </p:nvSpPr>
        <p:spPr>
          <a:xfrm>
            <a:off x="335915" y="625475"/>
            <a:ext cx="3367405" cy="1014730"/>
          </a:xfrm>
          <a:prstGeom prst="rect">
            <a:avLst/>
          </a:prstGeom>
          <a:noFill/>
        </p:spPr>
        <p:txBody>
          <a:bodyPr wrap="square" rtlCol="0">
            <a:spAutoFit/>
          </a:bodyPr>
          <a:p>
            <a:r>
              <a:rPr lang="en-US" altLang="zh-CN" sz="2000" b="1">
                <a:latin typeface="Songti SC Regular" panose="02010600040101010101" charset="-122"/>
                <a:ea typeface="Songti SC Regular" panose="02010600040101010101" charset="-122"/>
                <a:cs typeface="Songti SC Regular" panose="02010600040101010101" charset="-122"/>
              </a:rPr>
              <a:t>t=2/3/5</a:t>
            </a:r>
            <a:r>
              <a:rPr lang="zh-CN" altLang="en-US" sz="2000" b="1">
                <a:latin typeface="Songti SC Regular" panose="02010600040101010101" charset="-122"/>
                <a:ea typeface="Songti SC Regular" panose="02010600040101010101" charset="-122"/>
                <a:cs typeface="Songti SC Regular" panose="02010600040101010101" charset="-122"/>
              </a:rPr>
              <a:t>时，系统都具有</a:t>
            </a:r>
            <a:r>
              <a:rPr lang="en-US" altLang="zh-CN" sz="2000" b="1">
                <a:latin typeface="Songti SC Regular" panose="02010600040101010101" charset="-122"/>
                <a:ea typeface="Songti SC Regular" panose="02010600040101010101" charset="-122"/>
                <a:cs typeface="Songti SC Regular" panose="02010600040101010101" charset="-122"/>
              </a:rPr>
              <a:t>y</a:t>
            </a:r>
            <a:r>
              <a:rPr lang="zh-CN" altLang="en-US" sz="2000" b="1">
                <a:latin typeface="Songti SC Regular" panose="02010600040101010101" charset="-122"/>
                <a:ea typeface="Songti SC Regular" panose="02010600040101010101" charset="-122"/>
                <a:cs typeface="Songti SC Regular" panose="02010600040101010101" charset="-122"/>
              </a:rPr>
              <a:t>方向平移对称性，电子分布非常相似</a:t>
            </a:r>
            <a:endParaRPr lang="zh-CN" altLang="en-US" sz="2000" b="1">
              <a:latin typeface="Songti SC Regular" panose="02010600040101010101" charset="-122"/>
              <a:ea typeface="Songti SC Regular" panose="02010600040101010101" charset="-122"/>
              <a:cs typeface="Songti SC Regular" panose="02010600040101010101" charset="-122"/>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a:picLocks noChangeAspect="1"/>
          </p:cNvPicPr>
          <p:nvPr/>
        </p:nvPicPr>
        <p:blipFill>
          <a:blip r:embed="rId1"/>
          <a:stretch>
            <a:fillRect/>
          </a:stretch>
        </p:blipFill>
        <p:spPr>
          <a:xfrm>
            <a:off x="1393190" y="0"/>
            <a:ext cx="9404985" cy="2332355"/>
          </a:xfrm>
          <a:prstGeom prst="rect">
            <a:avLst/>
          </a:prstGeom>
        </p:spPr>
      </p:pic>
      <p:pic>
        <p:nvPicPr>
          <p:cNvPr id="3" name="Picture 2"/>
          <p:cNvPicPr>
            <a:picLocks noChangeAspect="1"/>
          </p:cNvPicPr>
          <p:nvPr/>
        </p:nvPicPr>
        <p:blipFill>
          <a:blip r:embed="rId2"/>
          <a:stretch>
            <a:fillRect/>
          </a:stretch>
        </p:blipFill>
        <p:spPr>
          <a:xfrm>
            <a:off x="1393190" y="4545330"/>
            <a:ext cx="9404985" cy="2279015"/>
          </a:xfrm>
          <a:prstGeom prst="rect">
            <a:avLst/>
          </a:prstGeom>
        </p:spPr>
      </p:pic>
      <p:pic>
        <p:nvPicPr>
          <p:cNvPr id="5" name="Picture 4"/>
          <p:cNvPicPr>
            <a:picLocks noChangeAspect="1"/>
          </p:cNvPicPr>
          <p:nvPr/>
        </p:nvPicPr>
        <p:blipFill>
          <a:blip r:embed="rId3"/>
          <a:stretch>
            <a:fillRect/>
          </a:stretch>
        </p:blipFill>
        <p:spPr>
          <a:xfrm>
            <a:off x="1393190" y="2317750"/>
            <a:ext cx="9404985" cy="223266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Box 3"/>
          <p:cNvSpPr txBox="1"/>
          <p:nvPr/>
        </p:nvSpPr>
        <p:spPr>
          <a:xfrm>
            <a:off x="3107690" y="171450"/>
            <a:ext cx="6445250" cy="398780"/>
          </a:xfrm>
          <a:prstGeom prst="rect">
            <a:avLst/>
          </a:prstGeom>
          <a:noFill/>
        </p:spPr>
        <p:txBody>
          <a:bodyPr wrap="square" rtlCol="0" anchor="t">
            <a:spAutoFit/>
          </a:bodyPr>
          <a:p>
            <a:r>
              <a:rPr lang="en-US" sz="2000" b="1">
                <a:sym typeface="+mn-ea"/>
              </a:rPr>
              <a:t>Doping quantum spin liquids on the Kagome lattice</a:t>
            </a:r>
            <a:endParaRPr lang="en-US" sz="2000" b="1"/>
          </a:p>
        </p:txBody>
      </p:sp>
      <p:sp>
        <p:nvSpPr>
          <p:cNvPr id="5" name="Text Box 4"/>
          <p:cNvSpPr txBox="1"/>
          <p:nvPr/>
        </p:nvSpPr>
        <p:spPr>
          <a:xfrm>
            <a:off x="6083300" y="570230"/>
            <a:ext cx="3333115" cy="306705"/>
          </a:xfrm>
          <a:prstGeom prst="rect">
            <a:avLst/>
          </a:prstGeom>
          <a:noFill/>
        </p:spPr>
        <p:txBody>
          <a:bodyPr wrap="square" rtlCol="0" anchor="t">
            <a:spAutoFit/>
          </a:bodyPr>
          <a:p>
            <a:r>
              <a:rPr lang="en-US" sz="1400">
                <a:sym typeface="+mn-ea"/>
              </a:rPr>
              <a:t>March 2021. Cheng Peng, Yi-Fan Jiang</a:t>
            </a:r>
            <a:endParaRPr lang="en-US" sz="1400">
              <a:sym typeface="+mn-ea"/>
            </a:endParaRPr>
          </a:p>
        </p:txBody>
      </p:sp>
      <p:sp>
        <p:nvSpPr>
          <p:cNvPr id="7" name="Content Placeholder 6"/>
          <p:cNvSpPr>
            <a:spLocks noGrp="1"/>
          </p:cNvSpPr>
          <p:nvPr>
            <p:ph idx="1"/>
          </p:nvPr>
        </p:nvSpPr>
        <p:spPr>
          <a:xfrm>
            <a:off x="882650" y="984885"/>
            <a:ext cx="10309860" cy="5784215"/>
          </a:xfrm>
        </p:spPr>
        <p:txBody>
          <a:bodyPr>
            <a:noAutofit/>
          </a:bodyPr>
          <a:p>
            <a:pPr fontAlgn="auto">
              <a:lnSpc>
                <a:spcPct val="100000"/>
              </a:lnSpc>
            </a:pPr>
            <a:r>
              <a:rPr lang="en-US" sz="1800" b="1">
                <a:sym typeface="+mn-ea"/>
              </a:rPr>
              <a:t>Content </a:t>
            </a:r>
            <a:r>
              <a:rPr lang="en-US" sz="1800">
                <a:sym typeface="+mn-ea"/>
              </a:rPr>
              <a:t> </a:t>
            </a:r>
            <a:endParaRPr lang="en-US" sz="1800">
              <a:sym typeface="+mn-ea"/>
            </a:endParaRPr>
          </a:p>
          <a:p>
            <a:pPr lvl="1" fontAlgn="auto">
              <a:lnSpc>
                <a:spcPct val="100000"/>
              </a:lnSpc>
            </a:pPr>
            <a:r>
              <a:rPr lang="en-US" sz="1800">
                <a:sym typeface="+mn-ea"/>
              </a:rPr>
              <a:t>We review recent density-matrix renormalization group (DMRG) studies of lightly doped quantum spin liquids (QSLs) on the kagome lattice</a:t>
            </a:r>
            <a:endParaRPr lang="zh-CN" altLang="en-US" sz="1800">
              <a:sym typeface="+mn-ea"/>
            </a:endParaRPr>
          </a:p>
          <a:p>
            <a:pPr fontAlgn="auto">
              <a:lnSpc>
                <a:spcPct val="100000"/>
              </a:lnSpc>
            </a:pPr>
            <a:r>
              <a:rPr lang="en-US" sz="1800" b="1">
                <a:sym typeface="+mn-ea"/>
              </a:rPr>
              <a:t>Section II Doping gapped spin liquid</a:t>
            </a:r>
            <a:endParaRPr lang="en-US" sz="1800">
              <a:sym typeface="+mn-ea"/>
            </a:endParaRPr>
          </a:p>
          <a:p>
            <a:pPr lvl="1" fontAlgn="auto">
              <a:lnSpc>
                <a:spcPct val="100000"/>
              </a:lnSpc>
            </a:pPr>
            <a:r>
              <a:rPr lang="zh-CN" altLang="en-US" sz="1800">
                <a:sym typeface="+mn-ea"/>
              </a:rPr>
              <a:t>lightly doped QSL of the AFM Heisenberg model on the kagome in the context of the t-J model</a:t>
            </a:r>
            <a:endParaRPr lang="zh-CN" altLang="en-US" sz="1800"/>
          </a:p>
          <a:p>
            <a:pPr lvl="1" fontAlgn="auto">
              <a:lnSpc>
                <a:spcPct val="100000"/>
              </a:lnSpc>
            </a:pPr>
            <a:r>
              <a:rPr lang="en-US" altLang="zh-CN" sz="1800">
                <a:sym typeface="+mn-ea"/>
              </a:rPr>
              <a:t>R</a:t>
            </a:r>
            <a:r>
              <a:rPr lang="zh-CN" altLang="en-US" sz="1800">
                <a:sym typeface="+mn-ea"/>
              </a:rPr>
              <a:t>esults by introducing additional second-neighbor electron hopping terms</a:t>
            </a:r>
            <a:endParaRPr lang="zh-CN" altLang="en-US" sz="1800"/>
          </a:p>
          <a:p>
            <a:pPr fontAlgn="auto">
              <a:lnSpc>
                <a:spcPct val="100000"/>
              </a:lnSpc>
            </a:pPr>
            <a:r>
              <a:rPr lang="en-US" sz="1800" b="1"/>
              <a:t>Section III Doping critical spin liquid</a:t>
            </a:r>
            <a:endParaRPr lang="en-US" sz="1800" b="1"/>
          </a:p>
          <a:p>
            <a:pPr lvl="1" fontAlgn="auto">
              <a:lnSpc>
                <a:spcPct val="100000"/>
              </a:lnSpc>
            </a:pPr>
            <a:r>
              <a:rPr lang="en-US" sz="1800"/>
              <a:t>lightly doped critical spin liquid of the AFM XY model on the kagome lattice</a:t>
            </a:r>
            <a:endParaRPr lang="en-US" sz="1800"/>
          </a:p>
          <a:p>
            <a:pPr fontAlgn="auto">
              <a:lnSpc>
                <a:spcPct val="100000"/>
              </a:lnSpc>
            </a:pPr>
            <a:r>
              <a:rPr lang="en-US" sz="1800" b="1"/>
              <a:t>Section IV Doping chiral spin liquid</a:t>
            </a:r>
            <a:endParaRPr lang="en-US" sz="1800"/>
          </a:p>
          <a:p>
            <a:pPr fontAlgn="auto">
              <a:lnSpc>
                <a:spcPct val="100000"/>
              </a:lnSpc>
            </a:pPr>
            <a:r>
              <a:rPr lang="en-US" altLang="zh-CN" sz="1800" b="1">
                <a:sym typeface="+mn-ea"/>
              </a:rPr>
              <a:t>Result</a:t>
            </a:r>
            <a:r>
              <a:rPr lang="en-US" altLang="zh-CN" sz="1800">
                <a:sym typeface="+mn-ea"/>
              </a:rPr>
              <a:t>  </a:t>
            </a:r>
            <a:endParaRPr lang="en-US" altLang="zh-CN" sz="1800">
              <a:sym typeface="+mn-ea"/>
            </a:endParaRPr>
          </a:p>
          <a:p>
            <a:pPr lvl="1" fontAlgn="auto">
              <a:lnSpc>
                <a:spcPct val="100000"/>
              </a:lnSpc>
            </a:pPr>
            <a:r>
              <a:rPr lang="zh-CN" altLang="en-US" sz="1800">
                <a:sym typeface="+mn-ea"/>
              </a:rPr>
              <a:t>While a number of distinct conducting phases, including high temperature superconductivity, have been theoretically anticipated we find instead a tendency toward </a:t>
            </a:r>
            <a:r>
              <a:rPr lang="zh-CN" altLang="en-US" sz="1800">
                <a:highlight>
                  <a:srgbClr val="FFFF00"/>
                </a:highlight>
                <a:sym typeface="+mn-ea"/>
              </a:rPr>
              <a:t>fractionalized insulating charge-density-wave (CDW) states</a:t>
            </a:r>
            <a:r>
              <a:rPr lang="en-US" altLang="zh-CN" sz="1800">
                <a:sym typeface="+mn-ea"/>
              </a:rPr>
              <a:t>. </a:t>
            </a:r>
            <a:endParaRPr lang="en-US" altLang="zh-CN" sz="1800">
              <a:sym typeface="+mn-ea"/>
            </a:endParaRPr>
          </a:p>
          <a:p>
            <a:pPr lvl="1" fontAlgn="auto">
              <a:lnSpc>
                <a:spcPct val="100000"/>
              </a:lnSpc>
            </a:pPr>
            <a:r>
              <a:rPr lang="zh-CN" altLang="en-US" sz="1800">
                <a:sym typeface="+mn-ea"/>
              </a:rPr>
              <a:t>While the superconducting correlations are short-ranged, they can be significantly enhanced by second-neighbor electron hopping</a:t>
            </a:r>
            <a:endParaRPr lang="zh-CN" altLang="en-US" sz="1800">
              <a:sym typeface="+mn-ea"/>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descr="electron_density_1d"/>
          <p:cNvPicPr>
            <a:picLocks noChangeAspect="1"/>
          </p:cNvPicPr>
          <p:nvPr/>
        </p:nvPicPr>
        <p:blipFill>
          <a:blip r:embed="rId1"/>
          <a:stretch>
            <a:fillRect/>
          </a:stretch>
        </p:blipFill>
        <p:spPr>
          <a:xfrm>
            <a:off x="381000" y="739775"/>
            <a:ext cx="5977255" cy="4448175"/>
          </a:xfrm>
          <a:prstGeom prst="rect">
            <a:avLst/>
          </a:prstGeom>
        </p:spPr>
      </p:pic>
      <p:pic>
        <p:nvPicPr>
          <p:cNvPr id="5" name="Picture 4" descr="electron_density_1d"/>
          <p:cNvPicPr>
            <a:picLocks noChangeAspect="1"/>
          </p:cNvPicPr>
          <p:nvPr/>
        </p:nvPicPr>
        <p:blipFill>
          <a:blip r:embed="rId2"/>
          <a:stretch>
            <a:fillRect/>
          </a:stretch>
        </p:blipFill>
        <p:spPr>
          <a:xfrm>
            <a:off x="6214745" y="739775"/>
            <a:ext cx="5977255" cy="4448175"/>
          </a:xfrm>
          <a:prstGeom prst="rect">
            <a:avLst/>
          </a:prstGeom>
        </p:spPr>
      </p:pic>
      <p:sp>
        <p:nvSpPr>
          <p:cNvPr id="9" name="Text Box 8"/>
          <p:cNvSpPr txBox="1"/>
          <p:nvPr/>
        </p:nvSpPr>
        <p:spPr>
          <a:xfrm>
            <a:off x="922655" y="5506720"/>
            <a:ext cx="8194675" cy="706755"/>
          </a:xfrm>
          <a:prstGeom prst="rect">
            <a:avLst/>
          </a:prstGeom>
          <a:noFill/>
        </p:spPr>
        <p:txBody>
          <a:bodyPr wrap="square" rtlCol="0">
            <a:spAutoFit/>
          </a:bodyPr>
          <a:p>
            <a:r>
              <a:rPr lang="en-US" altLang="zh-CN" sz="2000" b="1">
                <a:latin typeface="Songti SC Regular" panose="02010600040101010101" charset="-122"/>
                <a:ea typeface="Songti SC Regular" panose="02010600040101010101" charset="-122"/>
                <a:cs typeface="Songti SC Regular" panose="02010600040101010101" charset="-122"/>
              </a:rPr>
              <a:t>t=7/10</a:t>
            </a:r>
            <a:r>
              <a:rPr lang="zh-CN" altLang="en-US" sz="2000" b="1">
                <a:latin typeface="Songti SC Regular" panose="02010600040101010101" charset="-122"/>
                <a:ea typeface="Songti SC Regular" panose="02010600040101010101" charset="-122"/>
                <a:cs typeface="Songti SC Regular" panose="02010600040101010101" charset="-122"/>
              </a:rPr>
              <a:t>时，系统都具有</a:t>
            </a:r>
            <a:r>
              <a:rPr lang="en-US" altLang="zh-CN" sz="2000" b="1">
                <a:latin typeface="Songti SC Regular" panose="02010600040101010101" charset="-122"/>
                <a:ea typeface="Songti SC Regular" panose="02010600040101010101" charset="-122"/>
                <a:cs typeface="Songti SC Regular" panose="02010600040101010101" charset="-122"/>
              </a:rPr>
              <a:t>y</a:t>
            </a:r>
            <a:r>
              <a:rPr lang="zh-CN" altLang="en-US" sz="2000" b="1">
                <a:latin typeface="Songti SC Regular" panose="02010600040101010101" charset="-122"/>
                <a:ea typeface="Songti SC Regular" panose="02010600040101010101" charset="-122"/>
                <a:cs typeface="Songti SC Regular" panose="02010600040101010101" charset="-122"/>
              </a:rPr>
              <a:t>方向平移对称性，电子分布与</a:t>
            </a:r>
            <a:r>
              <a:rPr lang="en-US" altLang="zh-CN" sz="2000" b="1">
                <a:latin typeface="Songti SC Regular" panose="02010600040101010101" charset="-122"/>
                <a:ea typeface="Songti SC Regular" panose="02010600040101010101" charset="-122"/>
                <a:cs typeface="Songti SC Regular" panose="02010600040101010101" charset="-122"/>
              </a:rPr>
              <a:t>t=3</a:t>
            </a:r>
            <a:r>
              <a:rPr lang="zh-CN" altLang="en-US" sz="2000" b="1">
                <a:latin typeface="Songti SC Regular" panose="02010600040101010101" charset="-122"/>
                <a:ea typeface="Songti SC Regular" panose="02010600040101010101" charset="-122"/>
                <a:cs typeface="Songti SC Regular" panose="02010600040101010101" charset="-122"/>
              </a:rPr>
              <a:t>有差异</a:t>
            </a:r>
            <a:r>
              <a:rPr lang="en-US" altLang="zh-CN" sz="2000" b="1">
                <a:latin typeface="Songti SC Regular" panose="02010600040101010101" charset="-122"/>
                <a:ea typeface="Songti SC Regular" panose="02010600040101010101" charset="-122"/>
                <a:cs typeface="Songti SC Regular" panose="02010600040101010101" charset="-122"/>
              </a:rPr>
              <a:t>(t</a:t>
            </a:r>
            <a:r>
              <a:rPr lang="zh-CN" altLang="en-US" sz="2000" b="1">
                <a:latin typeface="Songti SC Regular" panose="02010600040101010101" charset="-122"/>
                <a:ea typeface="Songti SC Regular" panose="02010600040101010101" charset="-122"/>
                <a:cs typeface="Songti SC Regular" panose="02010600040101010101" charset="-122"/>
              </a:rPr>
              <a:t>变大时边界电子密度上升</a:t>
            </a:r>
            <a:r>
              <a:rPr lang="en-US" altLang="zh-CN" sz="2000" b="1">
                <a:latin typeface="Songti SC Regular" panose="02010600040101010101" charset="-122"/>
                <a:ea typeface="Songti SC Regular" panose="02010600040101010101" charset="-122"/>
                <a:cs typeface="Songti SC Regular" panose="02010600040101010101" charset="-122"/>
              </a:rPr>
              <a:t>)</a:t>
            </a:r>
            <a:r>
              <a:rPr lang="zh-CN" altLang="en-US" sz="2000" b="1">
                <a:latin typeface="Songti SC Regular" panose="02010600040101010101" charset="-122"/>
                <a:ea typeface="Songti SC Regular" panose="02010600040101010101" charset="-122"/>
                <a:cs typeface="Songti SC Regular" panose="02010600040101010101" charset="-122"/>
              </a:rPr>
              <a:t>，但</a:t>
            </a:r>
            <a:r>
              <a:rPr lang="en-US" altLang="zh-CN" sz="2000" b="1">
                <a:latin typeface="Songti SC Regular" panose="02010600040101010101" charset="-122"/>
                <a:ea typeface="Songti SC Regular" panose="02010600040101010101" charset="-122"/>
                <a:cs typeface="Songti SC Regular" panose="02010600040101010101" charset="-122"/>
              </a:rPr>
              <a:t>CDW</a:t>
            </a:r>
            <a:r>
              <a:rPr lang="zh-CN" altLang="en-US" sz="2000" b="1">
                <a:latin typeface="Songti SC Regular" panose="02010600040101010101" charset="-122"/>
                <a:ea typeface="Songti SC Regular" panose="02010600040101010101" charset="-122"/>
                <a:cs typeface="Songti SC Regular" panose="02010600040101010101" charset="-122"/>
              </a:rPr>
              <a:t>的周期都是</a:t>
            </a:r>
            <a:r>
              <a:rPr lang="en-US" altLang="zh-CN" sz="2000" b="1">
                <a:latin typeface="Songti SC Regular" panose="02010600040101010101" charset="-122"/>
                <a:ea typeface="Songti SC Regular" panose="02010600040101010101" charset="-122"/>
                <a:cs typeface="Songti SC Regular" panose="02010600040101010101" charset="-122"/>
              </a:rPr>
              <a:t>4</a:t>
            </a:r>
            <a:r>
              <a:rPr lang="zh-CN" altLang="en-US" sz="2000" b="1">
                <a:latin typeface="Songti SC Regular" panose="02010600040101010101" charset="-122"/>
                <a:ea typeface="Songti SC Regular" panose="02010600040101010101" charset="-122"/>
                <a:cs typeface="Songti SC Regular" panose="02010600040101010101" charset="-122"/>
              </a:rPr>
              <a:t>，振幅也都是</a:t>
            </a:r>
            <a:r>
              <a:rPr lang="en-US" altLang="zh-CN" sz="2000" b="1">
                <a:latin typeface="Songti SC Regular" panose="02010600040101010101" charset="-122"/>
                <a:ea typeface="Songti SC Regular" panose="02010600040101010101" charset="-122"/>
                <a:cs typeface="Songti SC Regular" panose="02010600040101010101" charset="-122"/>
              </a:rPr>
              <a:t>0.01</a:t>
            </a:r>
            <a:r>
              <a:rPr lang="zh-CN" altLang="en-US" sz="2000" b="1">
                <a:latin typeface="Songti SC Regular" panose="02010600040101010101" charset="-122"/>
                <a:ea typeface="Songti SC Regular" panose="02010600040101010101" charset="-122"/>
                <a:cs typeface="Songti SC Regular" panose="02010600040101010101" charset="-122"/>
              </a:rPr>
              <a:t>左右</a:t>
            </a:r>
            <a:endParaRPr lang="zh-CN" altLang="en-US" sz="2000" b="1">
              <a:latin typeface="Songti SC Regular" panose="02010600040101010101" charset="-122"/>
              <a:ea typeface="Songti SC Regular" panose="02010600040101010101" charset="-122"/>
              <a:cs typeface="Songti SC Regular" panose="02010600040101010101" charset="-122"/>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a:picLocks noChangeAspect="1"/>
          </p:cNvPicPr>
          <p:nvPr/>
        </p:nvPicPr>
        <p:blipFill>
          <a:blip r:embed="rId1"/>
          <a:stretch>
            <a:fillRect/>
          </a:stretch>
        </p:blipFill>
        <p:spPr>
          <a:xfrm>
            <a:off x="0" y="386715"/>
            <a:ext cx="12192000" cy="2850515"/>
          </a:xfrm>
          <a:prstGeom prst="rect">
            <a:avLst/>
          </a:prstGeom>
        </p:spPr>
      </p:pic>
      <p:pic>
        <p:nvPicPr>
          <p:cNvPr id="3" name="Picture 2"/>
          <p:cNvPicPr>
            <a:picLocks noChangeAspect="1"/>
          </p:cNvPicPr>
          <p:nvPr/>
        </p:nvPicPr>
        <p:blipFill>
          <a:blip r:embed="rId2"/>
          <a:stretch>
            <a:fillRect/>
          </a:stretch>
        </p:blipFill>
        <p:spPr>
          <a:xfrm>
            <a:off x="0" y="3561080"/>
            <a:ext cx="12192000" cy="2887980"/>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Picture 4" descr="sc_cor"/>
          <p:cNvPicPr>
            <a:picLocks noChangeAspect="1"/>
          </p:cNvPicPr>
          <p:nvPr/>
        </p:nvPicPr>
        <p:blipFill>
          <a:blip r:embed="rId1"/>
          <a:stretch>
            <a:fillRect/>
          </a:stretch>
        </p:blipFill>
        <p:spPr>
          <a:xfrm>
            <a:off x="186690" y="381000"/>
            <a:ext cx="10314940" cy="6397625"/>
          </a:xfrm>
          <a:prstGeom prst="rect">
            <a:avLst/>
          </a:prstGeom>
        </p:spPr>
      </p:pic>
      <p:sp>
        <p:nvSpPr>
          <p:cNvPr id="4" name="Text Box 3"/>
          <p:cNvSpPr txBox="1"/>
          <p:nvPr/>
        </p:nvSpPr>
        <p:spPr>
          <a:xfrm>
            <a:off x="116205" y="71120"/>
            <a:ext cx="4531360" cy="460375"/>
          </a:xfrm>
          <a:prstGeom prst="rect">
            <a:avLst/>
          </a:prstGeom>
          <a:noFill/>
        </p:spPr>
        <p:txBody>
          <a:bodyPr wrap="none" rtlCol="0">
            <a:spAutoFit/>
          </a:bodyPr>
          <a:p>
            <a:r>
              <a:rPr lang="en-US" sz="2400" b="1"/>
              <a:t>superconductivity correlation </a:t>
            </a:r>
            <a:endParaRPr lang="en-US" sz="2400" b="1"/>
          </a:p>
        </p:txBody>
      </p:sp>
      <p:sp>
        <p:nvSpPr>
          <p:cNvPr id="2" name="Text Box 1"/>
          <p:cNvSpPr txBox="1"/>
          <p:nvPr/>
        </p:nvSpPr>
        <p:spPr>
          <a:xfrm>
            <a:off x="10054590" y="868045"/>
            <a:ext cx="1836420" cy="1198880"/>
          </a:xfrm>
          <a:prstGeom prst="rect">
            <a:avLst/>
          </a:prstGeom>
          <a:noFill/>
        </p:spPr>
        <p:txBody>
          <a:bodyPr wrap="square" rtlCol="0">
            <a:spAutoFit/>
          </a:bodyPr>
          <a:p>
            <a:r>
              <a:rPr lang="zh-CN" altLang="en-US" b="1">
                <a:solidFill>
                  <a:srgbClr val="FF0000"/>
                </a:solidFill>
              </a:rPr>
              <a:t>如果</a:t>
            </a:r>
            <a:r>
              <a:rPr lang="en-US" altLang="zh-CN" b="1">
                <a:solidFill>
                  <a:srgbClr val="FF0000"/>
                </a:solidFill>
              </a:rPr>
              <a:t>t=0</a:t>
            </a:r>
            <a:r>
              <a:rPr lang="zh-CN" altLang="en-US" b="1">
                <a:solidFill>
                  <a:srgbClr val="FF0000"/>
                </a:solidFill>
              </a:rPr>
              <a:t>时，变回自旋</a:t>
            </a:r>
            <a:r>
              <a:rPr lang="en-US" altLang="zh-CN" b="1">
                <a:solidFill>
                  <a:srgbClr val="FF0000"/>
                </a:solidFill>
              </a:rPr>
              <a:t>J1-J2</a:t>
            </a:r>
            <a:r>
              <a:rPr lang="zh-CN" altLang="en-US" b="1">
                <a:solidFill>
                  <a:srgbClr val="FF0000"/>
                </a:solidFill>
              </a:rPr>
              <a:t>模型，超导关联仍然如此吗？</a:t>
            </a:r>
            <a:endParaRPr lang="zh-CN" altLang="en-US" b="1">
              <a:solidFill>
                <a:srgbClr val="FF0000"/>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Picture 4"/>
          <p:cNvPicPr>
            <a:picLocks noChangeAspect="1"/>
          </p:cNvPicPr>
          <p:nvPr/>
        </p:nvPicPr>
        <p:blipFill>
          <a:blip r:embed="rId1"/>
          <a:stretch>
            <a:fillRect/>
          </a:stretch>
        </p:blipFill>
        <p:spPr>
          <a:xfrm>
            <a:off x="808355" y="2909570"/>
            <a:ext cx="4143375" cy="2295525"/>
          </a:xfrm>
          <a:prstGeom prst="rect">
            <a:avLst/>
          </a:prstGeom>
        </p:spPr>
      </p:pic>
      <p:sp>
        <p:nvSpPr>
          <p:cNvPr id="6" name="Text Box 5"/>
          <p:cNvSpPr txBox="1"/>
          <p:nvPr/>
        </p:nvSpPr>
        <p:spPr>
          <a:xfrm>
            <a:off x="1287780" y="2531745"/>
            <a:ext cx="1033145" cy="368300"/>
          </a:xfrm>
          <a:prstGeom prst="rect">
            <a:avLst/>
          </a:prstGeom>
          <a:noFill/>
        </p:spPr>
        <p:txBody>
          <a:bodyPr wrap="none" rtlCol="0">
            <a:spAutoFit/>
          </a:bodyPr>
          <a:p>
            <a:r>
              <a:rPr lang="en-US">
                <a:solidFill>
                  <a:srgbClr val="FF0000"/>
                </a:solidFill>
              </a:rPr>
              <a:t>ab bond</a:t>
            </a:r>
            <a:endParaRPr lang="en-US">
              <a:solidFill>
                <a:srgbClr val="FF0000"/>
              </a:solidFill>
            </a:endParaRPr>
          </a:p>
        </p:txBody>
      </p:sp>
      <p:sp>
        <p:nvSpPr>
          <p:cNvPr id="7" name="Text Box 6"/>
          <p:cNvSpPr txBox="1"/>
          <p:nvPr/>
        </p:nvSpPr>
        <p:spPr>
          <a:xfrm>
            <a:off x="3818890" y="2531745"/>
            <a:ext cx="1020445" cy="368300"/>
          </a:xfrm>
          <a:prstGeom prst="rect">
            <a:avLst/>
          </a:prstGeom>
          <a:noFill/>
        </p:spPr>
        <p:txBody>
          <a:bodyPr wrap="none" rtlCol="0">
            <a:spAutoFit/>
          </a:bodyPr>
          <a:p>
            <a:r>
              <a:rPr lang="en-US">
                <a:solidFill>
                  <a:srgbClr val="FF0000"/>
                </a:solidFill>
              </a:rPr>
              <a:t>aa bond</a:t>
            </a:r>
            <a:endParaRPr lang="en-US">
              <a:solidFill>
                <a:srgbClr val="FF0000"/>
              </a:solidFill>
            </a:endParaRPr>
          </a:p>
        </p:txBody>
      </p:sp>
      <p:sp>
        <p:nvSpPr>
          <p:cNvPr id="9" name="Text Box 8"/>
          <p:cNvSpPr txBox="1"/>
          <p:nvPr/>
        </p:nvSpPr>
        <p:spPr>
          <a:xfrm>
            <a:off x="2181225" y="1009650"/>
            <a:ext cx="718820" cy="521970"/>
          </a:xfrm>
          <a:prstGeom prst="rect">
            <a:avLst/>
          </a:prstGeom>
          <a:noFill/>
        </p:spPr>
        <p:txBody>
          <a:bodyPr wrap="none" rtlCol="0">
            <a:spAutoFit/>
          </a:bodyPr>
          <a:p>
            <a:r>
              <a:rPr lang="en-US" sz="2800" b="1"/>
              <a:t>t=5</a:t>
            </a:r>
            <a:endParaRPr lang="en-US" sz="2800" b="1"/>
          </a:p>
        </p:txBody>
      </p:sp>
      <p:pic>
        <p:nvPicPr>
          <p:cNvPr id="10" name="Picture 9"/>
          <p:cNvPicPr>
            <a:picLocks noChangeAspect="1"/>
          </p:cNvPicPr>
          <p:nvPr/>
        </p:nvPicPr>
        <p:blipFill>
          <a:blip r:embed="rId2"/>
          <a:stretch>
            <a:fillRect/>
          </a:stretch>
        </p:blipFill>
        <p:spPr>
          <a:xfrm>
            <a:off x="6779895" y="936625"/>
            <a:ext cx="4581525" cy="2286000"/>
          </a:xfrm>
          <a:prstGeom prst="rect">
            <a:avLst/>
          </a:prstGeom>
        </p:spPr>
      </p:pic>
      <p:sp>
        <p:nvSpPr>
          <p:cNvPr id="11" name="Text Box 10"/>
          <p:cNvSpPr txBox="1"/>
          <p:nvPr/>
        </p:nvSpPr>
        <p:spPr>
          <a:xfrm>
            <a:off x="7349490" y="568325"/>
            <a:ext cx="1045845" cy="368300"/>
          </a:xfrm>
          <a:prstGeom prst="rect">
            <a:avLst/>
          </a:prstGeom>
          <a:noFill/>
        </p:spPr>
        <p:txBody>
          <a:bodyPr wrap="none" rtlCol="0">
            <a:spAutoFit/>
          </a:bodyPr>
          <a:p>
            <a:r>
              <a:rPr lang="en-US">
                <a:solidFill>
                  <a:srgbClr val="FF0000"/>
                </a:solidFill>
              </a:rPr>
              <a:t>bb bond</a:t>
            </a:r>
            <a:endParaRPr lang="en-US">
              <a:solidFill>
                <a:srgbClr val="FF0000"/>
              </a:solidFill>
            </a:endParaRPr>
          </a:p>
        </p:txBody>
      </p:sp>
      <p:sp>
        <p:nvSpPr>
          <p:cNvPr id="12" name="Text Box 11"/>
          <p:cNvSpPr txBox="1"/>
          <p:nvPr/>
        </p:nvSpPr>
        <p:spPr>
          <a:xfrm>
            <a:off x="9803130" y="568325"/>
            <a:ext cx="1033145" cy="368300"/>
          </a:xfrm>
          <a:prstGeom prst="rect">
            <a:avLst/>
          </a:prstGeom>
          <a:noFill/>
        </p:spPr>
        <p:txBody>
          <a:bodyPr wrap="none" rtlCol="0">
            <a:spAutoFit/>
          </a:bodyPr>
          <a:p>
            <a:r>
              <a:rPr lang="en-US">
                <a:solidFill>
                  <a:srgbClr val="FF0000"/>
                </a:solidFill>
              </a:rPr>
              <a:t>ba bond</a:t>
            </a:r>
            <a:endParaRPr lang="en-US">
              <a:solidFill>
                <a:srgbClr val="FF0000"/>
              </a:solidFill>
            </a:endParaRPr>
          </a:p>
        </p:txBody>
      </p:sp>
      <p:pic>
        <p:nvPicPr>
          <p:cNvPr id="13" name="Picture 12"/>
          <p:cNvPicPr>
            <a:picLocks noChangeAspect="1"/>
          </p:cNvPicPr>
          <p:nvPr/>
        </p:nvPicPr>
        <p:blipFill>
          <a:blip r:embed="rId3"/>
          <a:stretch>
            <a:fillRect/>
          </a:stretch>
        </p:blipFill>
        <p:spPr>
          <a:xfrm>
            <a:off x="6779895" y="4009390"/>
            <a:ext cx="4448175" cy="2466975"/>
          </a:xfrm>
          <a:prstGeom prst="rect">
            <a:avLst/>
          </a:prstGeom>
        </p:spPr>
      </p:pic>
      <p:sp>
        <p:nvSpPr>
          <p:cNvPr id="14" name="Text Box 13"/>
          <p:cNvSpPr txBox="1"/>
          <p:nvPr/>
        </p:nvSpPr>
        <p:spPr>
          <a:xfrm>
            <a:off x="7349490" y="3641090"/>
            <a:ext cx="1033145" cy="368300"/>
          </a:xfrm>
          <a:prstGeom prst="rect">
            <a:avLst/>
          </a:prstGeom>
          <a:noFill/>
        </p:spPr>
        <p:txBody>
          <a:bodyPr wrap="none" rtlCol="0">
            <a:spAutoFit/>
          </a:bodyPr>
          <a:p>
            <a:r>
              <a:rPr lang="en-US">
                <a:solidFill>
                  <a:srgbClr val="FF0000"/>
                </a:solidFill>
              </a:rPr>
              <a:t>cb bond</a:t>
            </a:r>
            <a:endParaRPr lang="en-US">
              <a:solidFill>
                <a:srgbClr val="FF0000"/>
              </a:solidFill>
            </a:endParaRPr>
          </a:p>
        </p:txBody>
      </p:sp>
      <p:sp>
        <p:nvSpPr>
          <p:cNvPr id="15" name="Text Box 14"/>
          <p:cNvSpPr txBox="1"/>
          <p:nvPr/>
        </p:nvSpPr>
        <p:spPr>
          <a:xfrm>
            <a:off x="9738995" y="3641090"/>
            <a:ext cx="1020445" cy="368300"/>
          </a:xfrm>
          <a:prstGeom prst="rect">
            <a:avLst/>
          </a:prstGeom>
          <a:noFill/>
        </p:spPr>
        <p:txBody>
          <a:bodyPr wrap="none" rtlCol="0">
            <a:spAutoFit/>
          </a:bodyPr>
          <a:p>
            <a:r>
              <a:rPr lang="en-US">
                <a:solidFill>
                  <a:srgbClr val="FF0000"/>
                </a:solidFill>
              </a:rPr>
              <a:t>cc bond</a:t>
            </a:r>
            <a:endParaRPr lang="en-US">
              <a:solidFill>
                <a:srgbClr val="FF0000"/>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Content Placeholder 3"/>
          <p:cNvPicPr>
            <a:picLocks noChangeAspect="1"/>
          </p:cNvPicPr>
          <p:nvPr>
            <p:ph idx="1"/>
          </p:nvPr>
        </p:nvPicPr>
        <p:blipFill>
          <a:blip r:embed="rId1"/>
          <a:stretch>
            <a:fillRect/>
          </a:stretch>
        </p:blipFill>
        <p:spPr>
          <a:xfrm>
            <a:off x="59690" y="3549650"/>
            <a:ext cx="11792585" cy="1559560"/>
          </a:xfrm>
          <a:prstGeom prst="rect">
            <a:avLst/>
          </a:prstGeom>
        </p:spPr>
      </p:pic>
      <p:pic>
        <p:nvPicPr>
          <p:cNvPr id="5" name="Picture 4"/>
          <p:cNvPicPr>
            <a:picLocks noChangeAspect="1"/>
          </p:cNvPicPr>
          <p:nvPr/>
        </p:nvPicPr>
        <p:blipFill>
          <a:blip r:embed="rId2"/>
          <a:stretch>
            <a:fillRect/>
          </a:stretch>
        </p:blipFill>
        <p:spPr>
          <a:xfrm>
            <a:off x="34925" y="5109210"/>
            <a:ext cx="12122150" cy="1089025"/>
          </a:xfrm>
          <a:prstGeom prst="rect">
            <a:avLst/>
          </a:prstGeom>
        </p:spPr>
      </p:pic>
      <p:pic>
        <p:nvPicPr>
          <p:cNvPr id="6" name="Picture 5"/>
          <p:cNvPicPr>
            <a:picLocks noChangeAspect="1"/>
          </p:cNvPicPr>
          <p:nvPr/>
        </p:nvPicPr>
        <p:blipFill>
          <a:blip r:embed="rId3"/>
          <a:stretch>
            <a:fillRect/>
          </a:stretch>
        </p:blipFill>
        <p:spPr>
          <a:xfrm>
            <a:off x="59690" y="317500"/>
            <a:ext cx="6053455" cy="2927985"/>
          </a:xfrm>
          <a:prstGeom prst="rect">
            <a:avLst/>
          </a:prstGeom>
        </p:spPr>
      </p:pic>
      <p:pic>
        <p:nvPicPr>
          <p:cNvPr id="7" name="Picture 6"/>
          <p:cNvPicPr>
            <a:picLocks noChangeAspect="1"/>
          </p:cNvPicPr>
          <p:nvPr/>
        </p:nvPicPr>
        <p:blipFill>
          <a:blip r:embed="rId4"/>
          <a:stretch>
            <a:fillRect/>
          </a:stretch>
        </p:blipFill>
        <p:spPr>
          <a:xfrm>
            <a:off x="6291580" y="561975"/>
            <a:ext cx="5760085" cy="243840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Text Box 5"/>
          <p:cNvSpPr txBox="1"/>
          <p:nvPr/>
        </p:nvSpPr>
        <p:spPr>
          <a:xfrm>
            <a:off x="2247265" y="182880"/>
            <a:ext cx="6816725" cy="368300"/>
          </a:xfrm>
          <a:prstGeom prst="rect">
            <a:avLst/>
          </a:prstGeom>
          <a:noFill/>
        </p:spPr>
        <p:txBody>
          <a:bodyPr wrap="square" rtlCol="0" anchor="t">
            <a:spAutoFit/>
          </a:bodyPr>
          <a:p>
            <a:pPr algn="l" fontAlgn="auto">
              <a:lnSpc>
                <a:spcPct val="100000"/>
              </a:lnSpc>
            </a:pPr>
            <a:r>
              <a:rPr lang="en-US" b="1">
                <a:sym typeface="+mn-ea"/>
              </a:rPr>
              <a:t>I Doping gapped spin liquid ~ spin-spin correlation </a:t>
            </a:r>
            <a:r>
              <a:rPr lang="en-US" b="1"/>
              <a:t>functions</a:t>
            </a:r>
            <a:endParaRPr lang="en-US" b="1"/>
          </a:p>
        </p:txBody>
      </p:sp>
      <p:pic>
        <p:nvPicPr>
          <p:cNvPr id="7" name="Content Placeholder 6"/>
          <p:cNvPicPr>
            <a:picLocks noChangeAspect="1"/>
          </p:cNvPicPr>
          <p:nvPr>
            <p:ph idx="1"/>
          </p:nvPr>
        </p:nvPicPr>
        <p:blipFill>
          <a:blip r:embed="rId1"/>
          <a:stretch>
            <a:fillRect/>
          </a:stretch>
        </p:blipFill>
        <p:spPr>
          <a:xfrm>
            <a:off x="8159750" y="4973320"/>
            <a:ext cx="3775710" cy="1126490"/>
          </a:xfrm>
          <a:prstGeom prst="rect">
            <a:avLst/>
          </a:prstGeom>
        </p:spPr>
      </p:pic>
      <p:pic>
        <p:nvPicPr>
          <p:cNvPr id="8" name="Picture 7"/>
          <p:cNvPicPr>
            <a:picLocks noChangeAspect="1"/>
          </p:cNvPicPr>
          <p:nvPr/>
        </p:nvPicPr>
        <p:blipFill>
          <a:blip r:embed="rId2"/>
          <a:stretch>
            <a:fillRect/>
          </a:stretch>
        </p:blipFill>
        <p:spPr>
          <a:xfrm>
            <a:off x="1624330" y="788670"/>
            <a:ext cx="8310880" cy="3733800"/>
          </a:xfrm>
          <a:prstGeom prst="rect">
            <a:avLst/>
          </a:prstGeom>
        </p:spPr>
      </p:pic>
      <p:sp>
        <p:nvSpPr>
          <p:cNvPr id="10" name="Text Box 9"/>
          <p:cNvSpPr txBox="1"/>
          <p:nvPr/>
        </p:nvSpPr>
        <p:spPr>
          <a:xfrm>
            <a:off x="561975" y="4836795"/>
            <a:ext cx="7186930" cy="1476375"/>
          </a:xfrm>
          <a:prstGeom prst="rect">
            <a:avLst/>
          </a:prstGeom>
          <a:noFill/>
        </p:spPr>
        <p:txBody>
          <a:bodyPr wrap="square" rtlCol="0" anchor="t">
            <a:spAutoFit/>
          </a:bodyPr>
          <a:p>
            <a:pPr marL="285750" indent="-285750">
              <a:buFont typeface="Arial" panose="020B0604020202020204" pitchFamily="34" charset="0"/>
              <a:buChar char="•"/>
            </a:pPr>
            <a:r>
              <a:rPr lang="en-US"/>
              <a:t>Remarkably insensitive to doping concentration δ</a:t>
            </a:r>
            <a:endParaRPr lang="en-US"/>
          </a:p>
          <a:p>
            <a:pPr marL="285750" indent="-285750">
              <a:buFont typeface="Arial" panose="020B0604020202020204" pitchFamily="34" charset="0"/>
              <a:buChar char="•"/>
            </a:pPr>
            <a:r>
              <a:rPr lang="en-US"/>
              <a:t>Independent of YC6/YC8</a:t>
            </a:r>
            <a:endParaRPr lang="en-US"/>
          </a:p>
          <a:p>
            <a:pPr marL="285750" indent="-285750">
              <a:buFont typeface="Arial" panose="020B0604020202020204" pitchFamily="34" charset="0"/>
              <a:buChar char="•"/>
            </a:pPr>
            <a:r>
              <a:rPr lang="en-US"/>
              <a:t>F(r) decays exponentially at long distances and can be well fitted by an exponential function F(r) ∼ e</a:t>
            </a:r>
            <a:r>
              <a:rPr lang="en-US" baseline="30000"/>
              <a:t>−r</a:t>
            </a:r>
            <a:r>
              <a:rPr lang="en-US"/>
              <a:t>/ξ</a:t>
            </a:r>
            <a:r>
              <a:rPr lang="en-US" baseline="-25000"/>
              <a:t>s</a:t>
            </a:r>
            <a:r>
              <a:rPr lang="en-US"/>
              <a:t> with short correlation lengths ξ</a:t>
            </a:r>
            <a:r>
              <a:rPr lang="en-US" baseline="-25000"/>
              <a:t>s</a:t>
            </a:r>
            <a:r>
              <a:rPr lang="en-US"/>
              <a:t>=1∼ 2 lattice spacings</a:t>
            </a:r>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Text Box 5"/>
          <p:cNvSpPr txBox="1"/>
          <p:nvPr/>
        </p:nvSpPr>
        <p:spPr>
          <a:xfrm>
            <a:off x="2247265" y="182880"/>
            <a:ext cx="6816725" cy="368300"/>
          </a:xfrm>
          <a:prstGeom prst="rect">
            <a:avLst/>
          </a:prstGeom>
          <a:noFill/>
        </p:spPr>
        <p:txBody>
          <a:bodyPr wrap="square" rtlCol="0" anchor="t">
            <a:spAutoFit/>
          </a:bodyPr>
          <a:p>
            <a:pPr algn="l" fontAlgn="auto">
              <a:lnSpc>
                <a:spcPct val="100000"/>
              </a:lnSpc>
            </a:pPr>
            <a:r>
              <a:rPr lang="en-US" b="1">
                <a:sym typeface="+mn-ea"/>
              </a:rPr>
              <a:t>I Doping gapped spin liquid ~ superconducting correlation</a:t>
            </a:r>
            <a:r>
              <a:rPr lang="en-US" b="1"/>
              <a:t>s</a:t>
            </a:r>
            <a:endParaRPr lang="en-US" b="1"/>
          </a:p>
        </p:txBody>
      </p:sp>
      <p:pic>
        <p:nvPicPr>
          <p:cNvPr id="5" name="Picture 4"/>
          <p:cNvPicPr>
            <a:picLocks noChangeAspect="1"/>
          </p:cNvPicPr>
          <p:nvPr/>
        </p:nvPicPr>
        <p:blipFill>
          <a:blip r:embed="rId1"/>
          <a:stretch>
            <a:fillRect/>
          </a:stretch>
        </p:blipFill>
        <p:spPr>
          <a:xfrm>
            <a:off x="7149465" y="4947920"/>
            <a:ext cx="4907915" cy="1005840"/>
          </a:xfrm>
          <a:prstGeom prst="rect">
            <a:avLst/>
          </a:prstGeom>
        </p:spPr>
      </p:pic>
      <p:pic>
        <p:nvPicPr>
          <p:cNvPr id="7" name="Picture 6"/>
          <p:cNvPicPr>
            <a:picLocks noChangeAspect="1"/>
          </p:cNvPicPr>
          <p:nvPr/>
        </p:nvPicPr>
        <p:blipFill>
          <a:blip r:embed="rId2"/>
          <a:stretch>
            <a:fillRect/>
          </a:stretch>
        </p:blipFill>
        <p:spPr>
          <a:xfrm>
            <a:off x="1682750" y="727710"/>
            <a:ext cx="8186420" cy="3709035"/>
          </a:xfrm>
          <a:prstGeom prst="rect">
            <a:avLst/>
          </a:prstGeom>
        </p:spPr>
      </p:pic>
      <p:sp>
        <p:nvSpPr>
          <p:cNvPr id="8" name="Text Box 7"/>
          <p:cNvSpPr txBox="1"/>
          <p:nvPr/>
        </p:nvSpPr>
        <p:spPr>
          <a:xfrm>
            <a:off x="452755" y="4623435"/>
            <a:ext cx="6863080" cy="1655445"/>
          </a:xfrm>
          <a:prstGeom prst="rect">
            <a:avLst/>
          </a:prstGeom>
          <a:noFill/>
        </p:spPr>
        <p:txBody>
          <a:bodyPr wrap="square" rtlCol="0" anchor="t">
            <a:spAutoFit/>
          </a:bodyPr>
          <a:p>
            <a:pPr marL="285750" indent="-285750">
              <a:buFont typeface="Arial" panose="020B0604020202020204" pitchFamily="34" charset="0"/>
              <a:buChar char="•"/>
            </a:pPr>
            <a:r>
              <a:rPr lang="en-US"/>
              <a:t>All the SC correlations Φ</a:t>
            </a:r>
            <a:r>
              <a:rPr lang="en-US" baseline="-25000"/>
              <a:t>αβ</a:t>
            </a:r>
            <a:r>
              <a:rPr lang="en-US"/>
              <a:t>(r) decay exponentially at long distances for both YC-6 and YC-8 cylinders and can be well fitted by the exponential function Φ(r) ∼e</a:t>
            </a:r>
            <a:r>
              <a:rPr lang="en-US" baseline="30000"/>
              <a:t>-r/ξsc </a:t>
            </a:r>
            <a:endParaRPr lang="en-US" baseline="30000"/>
          </a:p>
          <a:p>
            <a:pPr marL="285750" indent="-285750">
              <a:buFont typeface="Arial" panose="020B0604020202020204" pitchFamily="34" charset="0"/>
              <a:buChar char="•"/>
            </a:pPr>
            <a:endParaRPr lang="en-US" baseline="30000"/>
          </a:p>
          <a:p>
            <a:pPr marL="285750" indent="-285750">
              <a:buFont typeface="Arial" panose="020B0604020202020204" pitchFamily="34" charset="0"/>
              <a:buChar char="•"/>
            </a:pPr>
            <a:r>
              <a:rPr lang="en-US"/>
              <a:t>The SC correlation lengths ξ</a:t>
            </a:r>
            <a:r>
              <a:rPr lang="en-US" baseline="-25000"/>
              <a:t>sc</a:t>
            </a:r>
            <a:r>
              <a:rPr lang="en-US"/>
              <a:t> = 0.5 ∼ 1.3 are small for all doping concentrations 0 &lt; δ ≤ 11%</a:t>
            </a:r>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p:cNvPicPr>
            <a:picLocks noChangeAspect="1"/>
          </p:cNvPicPr>
          <p:nvPr/>
        </p:nvPicPr>
        <p:blipFill>
          <a:blip r:embed="rId1"/>
          <a:stretch>
            <a:fillRect/>
          </a:stretch>
        </p:blipFill>
        <p:spPr>
          <a:xfrm>
            <a:off x="488315" y="874395"/>
            <a:ext cx="6419215" cy="2640330"/>
          </a:xfrm>
          <a:prstGeom prst="rect">
            <a:avLst/>
          </a:prstGeom>
        </p:spPr>
      </p:pic>
      <p:pic>
        <p:nvPicPr>
          <p:cNvPr id="5" name="Picture 4"/>
          <p:cNvPicPr>
            <a:picLocks noChangeAspect="1"/>
          </p:cNvPicPr>
          <p:nvPr/>
        </p:nvPicPr>
        <p:blipFill>
          <a:blip r:embed="rId2"/>
          <a:stretch>
            <a:fillRect/>
          </a:stretch>
        </p:blipFill>
        <p:spPr>
          <a:xfrm>
            <a:off x="488315" y="3481070"/>
            <a:ext cx="6322695" cy="2952115"/>
          </a:xfrm>
          <a:prstGeom prst="rect">
            <a:avLst/>
          </a:prstGeom>
        </p:spPr>
      </p:pic>
      <p:sp>
        <p:nvSpPr>
          <p:cNvPr id="6" name="Text Box 5"/>
          <p:cNvSpPr txBox="1"/>
          <p:nvPr/>
        </p:nvSpPr>
        <p:spPr>
          <a:xfrm>
            <a:off x="3098800" y="193040"/>
            <a:ext cx="5751195" cy="368300"/>
          </a:xfrm>
          <a:prstGeom prst="rect">
            <a:avLst/>
          </a:prstGeom>
          <a:noFill/>
        </p:spPr>
        <p:txBody>
          <a:bodyPr wrap="square" rtlCol="0" anchor="t">
            <a:spAutoFit/>
          </a:bodyPr>
          <a:p>
            <a:pPr algn="l" fontAlgn="auto">
              <a:lnSpc>
                <a:spcPct val="100000"/>
              </a:lnSpc>
            </a:pPr>
            <a:r>
              <a:rPr lang="en-US" b="1">
                <a:sym typeface="+mn-ea"/>
              </a:rPr>
              <a:t>I Doping gapped spin liquid ~ charge density (hole)</a:t>
            </a:r>
            <a:endParaRPr lang="en-US" b="1"/>
          </a:p>
        </p:txBody>
      </p:sp>
      <p:pic>
        <p:nvPicPr>
          <p:cNvPr id="7" name="Picture 6"/>
          <p:cNvPicPr>
            <a:picLocks noChangeAspect="1"/>
          </p:cNvPicPr>
          <p:nvPr/>
        </p:nvPicPr>
        <p:blipFill>
          <a:blip r:embed="rId3"/>
          <a:stretch>
            <a:fillRect/>
          </a:stretch>
        </p:blipFill>
        <p:spPr>
          <a:xfrm>
            <a:off x="3674110" y="762635"/>
            <a:ext cx="3007360" cy="336550"/>
          </a:xfrm>
          <a:prstGeom prst="rect">
            <a:avLst/>
          </a:prstGeom>
        </p:spPr>
      </p:pic>
      <p:sp>
        <p:nvSpPr>
          <p:cNvPr id="8" name="Text Box 7"/>
          <p:cNvSpPr txBox="1"/>
          <p:nvPr/>
        </p:nvSpPr>
        <p:spPr>
          <a:xfrm>
            <a:off x="7153910" y="1330325"/>
            <a:ext cx="4665980" cy="3774440"/>
          </a:xfrm>
          <a:prstGeom prst="rect">
            <a:avLst/>
          </a:prstGeom>
          <a:noFill/>
        </p:spPr>
        <p:txBody>
          <a:bodyPr wrap="square" rtlCol="0" anchor="t">
            <a:spAutoFit/>
          </a:bodyPr>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a:t>A clear CDW ordering is observed, although its pattern, i.e., unidirectional stripe or 2D crystal, depends on either the lattice geometry and doping concentration</a:t>
            </a:r>
            <a:endParaRPr lang="en-US"/>
          </a:p>
          <a:p>
            <a:pPr marL="285750" indent="-285750">
              <a:buFont typeface="Arial" panose="020B0604020202020204" pitchFamily="34" charset="0"/>
              <a:buChar char="•"/>
            </a:pPr>
            <a:endParaRPr lang="en-US" baseline="-25000"/>
          </a:p>
          <a:p>
            <a:pPr marL="285750" indent="-285750">
              <a:buFont typeface="Arial" panose="020B0604020202020204" pitchFamily="34" charset="0"/>
              <a:buChar char="•"/>
            </a:pPr>
            <a:r>
              <a:rPr lang="en-US"/>
              <a:t>The number of emergent unit cells is equal to the number of doped holes at all doping concentrations, </a:t>
            </a:r>
            <a:r>
              <a:rPr lang="en-US">
                <a:solidFill>
                  <a:srgbClr val="FF0000"/>
                </a:solidFill>
              </a:rPr>
              <a:t>showing that there are no Cooper pairs</a:t>
            </a:r>
            <a:endParaRPr lang="en-US">
              <a:solidFill>
                <a:srgbClr val="FF0000"/>
              </a:solidFill>
            </a:endParaRPr>
          </a:p>
          <a:p>
            <a:pPr marL="285750" indent="-285750">
              <a:buFont typeface="Arial" panose="020B0604020202020204" pitchFamily="34" charset="0"/>
              <a:buChar char="•"/>
            </a:pPr>
            <a:endParaRPr lang="en-US" baseline="-25000"/>
          </a:p>
          <a:p>
            <a:pPr marL="285750" indent="-285750">
              <a:buFont typeface="Arial" panose="020B0604020202020204" pitchFamily="34" charset="0"/>
              <a:buChar char="•"/>
            </a:pPr>
            <a:r>
              <a:rPr lang="en-US"/>
              <a:t>A</a:t>
            </a:r>
            <a:r>
              <a:rPr lang="en-US" baseline="-25000"/>
              <a:t>cdw</a:t>
            </a:r>
            <a:r>
              <a:rPr lang="en-US"/>
              <a:t> remains finite in the Lx = ∞ limit (0.009 – 0.025)</a:t>
            </a:r>
            <a:endParaRPr lang="en-US"/>
          </a:p>
        </p:txBody>
      </p:sp>
      <p:pic>
        <p:nvPicPr>
          <p:cNvPr id="9" name="Picture 8"/>
          <p:cNvPicPr>
            <a:picLocks noChangeAspect="1"/>
          </p:cNvPicPr>
          <p:nvPr/>
        </p:nvPicPr>
        <p:blipFill>
          <a:blip r:embed="rId4"/>
          <a:srcRect r="46904"/>
          <a:stretch>
            <a:fillRect/>
          </a:stretch>
        </p:blipFill>
        <p:spPr>
          <a:xfrm>
            <a:off x="7318375" y="5304155"/>
            <a:ext cx="3727450" cy="545465"/>
          </a:xfrm>
          <a:prstGeom prst="rect">
            <a:avLst/>
          </a:prstGeom>
        </p:spPr>
      </p:pic>
      <p:pic>
        <p:nvPicPr>
          <p:cNvPr id="10" name="Picture 9"/>
          <p:cNvPicPr>
            <a:picLocks noChangeAspect="1"/>
          </p:cNvPicPr>
          <p:nvPr/>
        </p:nvPicPr>
        <p:blipFill>
          <a:blip r:embed="rId5"/>
          <a:stretch>
            <a:fillRect/>
          </a:stretch>
        </p:blipFill>
        <p:spPr>
          <a:xfrm>
            <a:off x="8225790" y="5909945"/>
            <a:ext cx="3224530" cy="394335"/>
          </a:xfrm>
          <a:prstGeom prst="rect">
            <a:avLst/>
          </a:prstGeom>
        </p:spPr>
      </p:pic>
      <p:sp>
        <p:nvSpPr>
          <p:cNvPr id="11" name="Text Box 10"/>
          <p:cNvSpPr txBox="1"/>
          <p:nvPr/>
        </p:nvSpPr>
        <p:spPr>
          <a:xfrm>
            <a:off x="7439660" y="1009650"/>
            <a:ext cx="2723515" cy="368300"/>
          </a:xfrm>
          <a:prstGeom prst="rect">
            <a:avLst/>
          </a:prstGeom>
          <a:noFill/>
        </p:spPr>
        <p:txBody>
          <a:bodyPr wrap="none" rtlCol="0" anchor="t">
            <a:spAutoFit/>
          </a:bodyPr>
          <a:p>
            <a:r>
              <a:rPr lang="en-US" b="1">
                <a:sym typeface="+mn-ea"/>
              </a:rPr>
              <a:t>Long-range CDW order</a:t>
            </a:r>
            <a:endParaRPr lang="en-US" b="1"/>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Text Box 5"/>
          <p:cNvSpPr txBox="1"/>
          <p:nvPr/>
        </p:nvSpPr>
        <p:spPr>
          <a:xfrm>
            <a:off x="2164715" y="193040"/>
            <a:ext cx="7738745" cy="368300"/>
          </a:xfrm>
          <a:prstGeom prst="rect">
            <a:avLst/>
          </a:prstGeom>
          <a:noFill/>
        </p:spPr>
        <p:txBody>
          <a:bodyPr wrap="square" rtlCol="0" anchor="t">
            <a:spAutoFit/>
          </a:bodyPr>
          <a:p>
            <a:pPr algn="l" fontAlgn="auto">
              <a:lnSpc>
                <a:spcPct val="100000"/>
              </a:lnSpc>
            </a:pPr>
            <a:r>
              <a:rPr lang="en-US" b="1">
                <a:sym typeface="+mn-ea"/>
              </a:rPr>
              <a:t>I Doping gapped spin liquid ~ effect of second-neighbor hopping t'</a:t>
            </a:r>
            <a:endParaRPr lang="en-US" b="1">
              <a:sym typeface="+mn-ea"/>
            </a:endParaRPr>
          </a:p>
        </p:txBody>
      </p:sp>
      <p:pic>
        <p:nvPicPr>
          <p:cNvPr id="4" name="Content Placeholder 3"/>
          <p:cNvPicPr>
            <a:picLocks noChangeAspect="1"/>
          </p:cNvPicPr>
          <p:nvPr>
            <p:ph idx="1"/>
          </p:nvPr>
        </p:nvPicPr>
        <p:blipFill>
          <a:blip r:embed="rId1"/>
          <a:stretch>
            <a:fillRect/>
          </a:stretch>
        </p:blipFill>
        <p:spPr>
          <a:xfrm>
            <a:off x="2750185" y="909955"/>
            <a:ext cx="3186430" cy="401955"/>
          </a:xfrm>
          <a:prstGeom prst="rect">
            <a:avLst/>
          </a:prstGeom>
        </p:spPr>
      </p:pic>
      <p:pic>
        <p:nvPicPr>
          <p:cNvPr id="5" name="Picture 4"/>
          <p:cNvPicPr>
            <a:picLocks noChangeAspect="1"/>
          </p:cNvPicPr>
          <p:nvPr/>
        </p:nvPicPr>
        <p:blipFill>
          <a:blip r:embed="rId2"/>
          <a:stretch>
            <a:fillRect/>
          </a:stretch>
        </p:blipFill>
        <p:spPr>
          <a:xfrm>
            <a:off x="379095" y="1465580"/>
            <a:ext cx="7431405" cy="3490595"/>
          </a:xfrm>
          <a:prstGeom prst="rect">
            <a:avLst/>
          </a:prstGeom>
        </p:spPr>
      </p:pic>
      <p:pic>
        <p:nvPicPr>
          <p:cNvPr id="7" name="Picture 6"/>
          <p:cNvPicPr>
            <a:picLocks noChangeAspect="1"/>
          </p:cNvPicPr>
          <p:nvPr/>
        </p:nvPicPr>
        <p:blipFill>
          <a:blip r:embed="rId3"/>
          <a:stretch>
            <a:fillRect/>
          </a:stretch>
        </p:blipFill>
        <p:spPr>
          <a:xfrm>
            <a:off x="843915" y="5109845"/>
            <a:ext cx="6501765" cy="1368425"/>
          </a:xfrm>
          <a:prstGeom prst="rect">
            <a:avLst/>
          </a:prstGeom>
        </p:spPr>
      </p:pic>
      <p:sp>
        <p:nvSpPr>
          <p:cNvPr id="9" name="Text Box 8"/>
          <p:cNvSpPr txBox="1"/>
          <p:nvPr/>
        </p:nvSpPr>
        <p:spPr>
          <a:xfrm>
            <a:off x="7872730" y="1311910"/>
            <a:ext cx="4187190" cy="4523105"/>
          </a:xfrm>
          <a:prstGeom prst="rect">
            <a:avLst/>
          </a:prstGeom>
          <a:noFill/>
        </p:spPr>
        <p:txBody>
          <a:bodyPr wrap="square" rtlCol="0" anchor="t">
            <a:spAutoFit/>
          </a:bodyPr>
          <a:p>
            <a:pPr marL="285750" indent="-285750">
              <a:buFont typeface="Arial" panose="020B0604020202020204" pitchFamily="34" charset="0"/>
              <a:buChar char="•"/>
            </a:pPr>
            <a:r>
              <a:rPr lang="en-US"/>
              <a:t>The value of Φ(r) can be enhanced by many orders of magnitudes when t' is comparable with J and even more for larger t'  (</a:t>
            </a:r>
            <a:r>
              <a:rPr lang="en-US">
                <a:sym typeface="+mn-ea"/>
              </a:rPr>
              <a:t>t=3, J=1</a:t>
            </a:r>
            <a:r>
              <a:rPr lang="en-US"/>
              <a:t>)</a:t>
            </a:r>
            <a:endParaRPr lang="en-US"/>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a:t>The SC correlation length becomes significantly longer with the increase of t'</a:t>
            </a:r>
            <a:endParaRPr lang="en-US"/>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a:t>Quasi-long-range superconductivity has not yet been realized on the Kagome lattice</a:t>
            </a:r>
            <a:endParaRPr lang="en-US"/>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a:t>The oscillation amplitude A</a:t>
            </a:r>
            <a:r>
              <a:rPr lang="en-US" baseline="-25000"/>
              <a:t>cdw</a:t>
            </a:r>
            <a:r>
              <a:rPr lang="en-US"/>
              <a:t> of nh(x) becomes significantly smaller as t' increases</a:t>
            </a:r>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Content Placeholder 3"/>
          <p:cNvSpPr/>
          <p:nvPr>
            <p:ph idx="1"/>
          </p:nvPr>
        </p:nvSpPr>
        <p:spPr>
          <a:xfrm>
            <a:off x="1518285" y="4716145"/>
            <a:ext cx="8472170" cy="2275205"/>
          </a:xfrm>
        </p:spPr>
        <p:txBody>
          <a:bodyPr/>
          <a:p>
            <a:pPr marL="285750" indent="-285750" algn="l">
              <a:lnSpc>
                <a:spcPct val="100000"/>
              </a:lnSpc>
            </a:pPr>
            <a:r>
              <a:rPr lang="en-US" sz="1800"/>
              <a:t>For all these cases, we find that F(r) decays exponentially at long distances and can be well fitted by an exponentially falling function F(r) ∼ e</a:t>
            </a:r>
            <a:r>
              <a:rPr lang="en-US" sz="1800" baseline="30000"/>
              <a:t>-r/ξs</a:t>
            </a:r>
            <a:endParaRPr lang="en-US" sz="1800" baseline="30000"/>
          </a:p>
          <a:p>
            <a:pPr marL="285750" indent="-285750" algn="l">
              <a:lnSpc>
                <a:spcPct val="100000"/>
              </a:lnSpc>
            </a:pPr>
            <a:r>
              <a:rPr lang="en-US" sz="1800"/>
              <a:t>Although ξ</a:t>
            </a:r>
            <a:r>
              <a:rPr lang="en-US" sz="1800" baseline="-25000"/>
              <a:t>s</a:t>
            </a:r>
            <a:r>
              <a:rPr lang="en-US" sz="1800"/>
              <a:t> slightly depends on δ and lattice geometry, it remains finite and small, e.g., ξ</a:t>
            </a:r>
            <a:r>
              <a:rPr lang="en-US" sz="1800" baseline="-25000"/>
              <a:t>s</a:t>
            </a:r>
            <a:r>
              <a:rPr lang="en-US" sz="1800"/>
              <a:t> = 1.45(3)–2.1(2) lattice spacings for YC-6 and YC-8 cylinders.</a:t>
            </a:r>
            <a:endParaRPr lang="en-US" sz="1800"/>
          </a:p>
          <a:p>
            <a:pPr marL="285750" indent="-285750" algn="l">
              <a:lnSpc>
                <a:spcPct val="100000"/>
              </a:lnSpc>
            </a:pPr>
            <a:r>
              <a:rPr lang="en-US" sz="1800"/>
              <a:t>There is no (quasi-) long-range magnetic order in the lightly doped critical spin liquid on the Kagome lattice</a:t>
            </a:r>
            <a:endParaRPr lang="en-US" sz="1800"/>
          </a:p>
        </p:txBody>
      </p:sp>
      <p:sp>
        <p:nvSpPr>
          <p:cNvPr id="6" name="Text Box 5"/>
          <p:cNvSpPr txBox="1"/>
          <p:nvPr/>
        </p:nvSpPr>
        <p:spPr>
          <a:xfrm>
            <a:off x="2247265" y="182880"/>
            <a:ext cx="6816725" cy="368300"/>
          </a:xfrm>
          <a:prstGeom prst="rect">
            <a:avLst/>
          </a:prstGeom>
          <a:noFill/>
        </p:spPr>
        <p:txBody>
          <a:bodyPr wrap="square" rtlCol="0" anchor="t">
            <a:spAutoFit/>
          </a:bodyPr>
          <a:p>
            <a:pPr algn="l" fontAlgn="auto">
              <a:lnSpc>
                <a:spcPct val="100000"/>
              </a:lnSpc>
            </a:pPr>
            <a:r>
              <a:rPr lang="en-US" b="1">
                <a:sym typeface="+mn-ea"/>
              </a:rPr>
              <a:t>II Doping critical spin liquid ~ spin-spin correlation </a:t>
            </a:r>
            <a:r>
              <a:rPr lang="en-US" b="1"/>
              <a:t>functions</a:t>
            </a:r>
            <a:endParaRPr lang="en-US" b="1"/>
          </a:p>
        </p:txBody>
      </p:sp>
      <p:pic>
        <p:nvPicPr>
          <p:cNvPr id="7" name="Picture 6"/>
          <p:cNvPicPr>
            <a:picLocks noChangeAspect="1"/>
          </p:cNvPicPr>
          <p:nvPr/>
        </p:nvPicPr>
        <p:blipFill>
          <a:blip r:embed="rId1"/>
          <a:srcRect b="796"/>
          <a:stretch>
            <a:fillRect/>
          </a:stretch>
        </p:blipFill>
        <p:spPr>
          <a:xfrm>
            <a:off x="1891030" y="656590"/>
            <a:ext cx="7281545" cy="3388995"/>
          </a:xfrm>
          <a:prstGeom prst="rect">
            <a:avLst/>
          </a:prstGeom>
        </p:spPr>
      </p:pic>
      <p:pic>
        <p:nvPicPr>
          <p:cNvPr id="2" name="Picture 1"/>
          <p:cNvPicPr>
            <a:picLocks noChangeAspect="1"/>
          </p:cNvPicPr>
          <p:nvPr/>
        </p:nvPicPr>
        <p:blipFill>
          <a:blip r:embed="rId2"/>
          <a:stretch>
            <a:fillRect/>
          </a:stretch>
        </p:blipFill>
        <p:spPr>
          <a:xfrm>
            <a:off x="3728085" y="4150995"/>
            <a:ext cx="4053205" cy="56769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6574</Words>
  <Application>WPS Presentation</Application>
  <PresentationFormat>Widescreen</PresentationFormat>
  <Paragraphs>141</Paragraphs>
  <Slides>33</Slides>
  <Notes>0</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33</vt:i4>
      </vt:variant>
    </vt:vector>
  </HeadingPairs>
  <TitlesOfParts>
    <vt:vector size="47" baseType="lpstr">
      <vt:lpstr>Arial</vt:lpstr>
      <vt:lpstr>宋体</vt:lpstr>
      <vt:lpstr>Wingdings</vt:lpstr>
      <vt:lpstr>Songti SC Regular</vt:lpstr>
      <vt:lpstr>Calibri Light</vt:lpstr>
      <vt:lpstr>Helvetica Neue</vt:lpstr>
      <vt:lpstr>微软雅黑</vt:lpstr>
      <vt:lpstr>汉仪旗黑</vt:lpstr>
      <vt:lpstr>宋体</vt:lpstr>
      <vt:lpstr>Arial Unicode MS</vt:lpstr>
      <vt:lpstr>Calibri</vt:lpstr>
      <vt:lpstr>宋体-简</vt:lpstr>
      <vt:lpstr>汉仪书宋二KW</vt:lpstr>
      <vt:lpstr>Office Theme</vt:lpstr>
      <vt:lpstr>kagome data</vt:lpstr>
      <vt:lpstr>Content</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WPP Presentation</dc:title>
  <dc:creator>yaoguang</dc:creator>
  <cp:lastModifiedBy>WPS_1603846745</cp:lastModifiedBy>
  <cp:revision>10</cp:revision>
  <dcterms:created xsi:type="dcterms:W3CDTF">2022-10-06T00:11:40Z</dcterms:created>
  <dcterms:modified xsi:type="dcterms:W3CDTF">2022-10-06T00:11:40Z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1033-4.6.1.7467</vt:lpwstr>
  </property>
  <property fmtid="{D5CDD505-2E9C-101B-9397-08002B2CF9AE}" pid="3" name="ICV">
    <vt:lpwstr>9493F97C34BADCC493623263DF485AE0</vt:lpwstr>
  </property>
</Properties>
</file>